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256" r:id="rId3"/>
    <p:sldId id="353" r:id="rId4"/>
    <p:sldId id="352" r:id="rId5"/>
    <p:sldId id="259" r:id="rId6"/>
    <p:sldId id="316" r:id="rId7"/>
    <p:sldId id="404" r:id="rId8"/>
    <p:sldId id="332" r:id="rId9"/>
    <p:sldId id="333" r:id="rId10"/>
    <p:sldId id="399" r:id="rId11"/>
    <p:sldId id="400" r:id="rId12"/>
    <p:sldId id="438" r:id="rId13"/>
    <p:sldId id="440" r:id="rId14"/>
    <p:sldId id="441" r:id="rId15"/>
    <p:sldId id="442" r:id="rId16"/>
    <p:sldId id="443" r:id="rId17"/>
    <p:sldId id="320" r:id="rId18"/>
    <p:sldId id="354" r:id="rId19"/>
    <p:sldId id="421" r:id="rId20"/>
    <p:sldId id="422" r:id="rId21"/>
    <p:sldId id="423" r:id="rId22"/>
    <p:sldId id="424" r:id="rId23"/>
    <p:sldId id="355" r:id="rId24"/>
    <p:sldId id="425" r:id="rId25"/>
    <p:sldId id="426" r:id="rId26"/>
    <p:sldId id="427" r:id="rId27"/>
    <p:sldId id="428" r:id="rId28"/>
    <p:sldId id="429" r:id="rId29"/>
    <p:sldId id="356" r:id="rId30"/>
    <p:sldId id="430" r:id="rId31"/>
    <p:sldId id="431" r:id="rId32"/>
    <p:sldId id="432" r:id="rId33"/>
    <p:sldId id="357" r:id="rId34"/>
    <p:sldId id="433" r:id="rId35"/>
    <p:sldId id="434" r:id="rId36"/>
    <p:sldId id="435" r:id="rId37"/>
    <p:sldId id="384" r:id="rId38"/>
    <p:sldId id="436" r:id="rId39"/>
    <p:sldId id="336" r:id="rId40"/>
    <p:sldId id="365" r:id="rId41"/>
    <p:sldId id="439" r:id="rId42"/>
    <p:sldId id="415"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5" autoAdjust="0"/>
    <p:restoredTop sz="94660"/>
  </p:normalViewPr>
  <p:slideViewPr>
    <p:cSldViewPr snapToGrid="0">
      <p:cViewPr varScale="1">
        <p:scale>
          <a:sx n="83" d="100"/>
          <a:sy n="83" d="100"/>
        </p:scale>
        <p:origin x="384" y="9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mutha\Downloads\responses-3ts9jxz83aw3-2024-05-14T21_27_16.089Z.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Deliverables\City%20of%20Ukiah\Collision%20Analysis\Analysis\Mendocino%20County_Crashes%202020-2022_Ukiah_Analysi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Deliverables\City%20of%20Willits\Collision%20Analysis%20Memorandum\Analysis\Collision%20Analysis\Mendocino%20County_Crashes%202020-2022_Willits_Analysi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mutha\Downloads\responses-3ts9jxz83aw3-2024-05-14T21_27_16.089Z.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Himangi_Work\Mendocino%20COG_Update-Expand%20LRSP-Action%20Plans_11-16_Win\Analysis_2015-2019\New%20Data\Final%20Collision%20Data_char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'[responses-3ts9jxz83aw3-2024-05-14T21_27_16.089Z.xlsx]Analysis'!$J$42:$J$52</c:f>
              <c:strCache>
                <c:ptCount val="11"/>
                <c:pt idx="0">
                  <c:v>Pedestrian Safety </c:v>
                </c:pt>
                <c:pt idx="1">
                  <c:v>Speeding </c:v>
                </c:pt>
                <c:pt idx="2">
                  <c:v>Intersection Safety </c:v>
                </c:pt>
                <c:pt idx="3">
                  <c:v>School Safety</c:v>
                </c:pt>
                <c:pt idx="4">
                  <c:v>Pavement Condition </c:v>
                </c:pt>
                <c:pt idx="5">
                  <c:v>Limited Visibility</c:v>
                </c:pt>
                <c:pt idx="6">
                  <c:v>Bicycle Safety </c:v>
                </c:pt>
                <c:pt idx="7">
                  <c:v>Curve Unsafe </c:v>
                </c:pt>
                <c:pt idx="8">
                  <c:v>Narrow Road </c:v>
                </c:pt>
                <c:pt idx="9">
                  <c:v>Lighting </c:v>
                </c:pt>
                <c:pt idx="10">
                  <c:v>Sign Upgrade </c:v>
                </c:pt>
              </c:strCache>
            </c:strRef>
          </c:cat>
          <c:val>
            <c:numRef>
              <c:f>'[responses-3ts9jxz83aw3-2024-05-14T21_27_16.089Z.xlsx]Analysis'!$L$42:$L$52</c:f>
              <c:numCache>
                <c:formatCode>0%</c:formatCode>
                <c:ptCount val="11"/>
                <c:pt idx="0">
                  <c:v>0.24528301886792453</c:v>
                </c:pt>
                <c:pt idx="1">
                  <c:v>0.24528301886792453</c:v>
                </c:pt>
                <c:pt idx="2">
                  <c:v>9.4339622641509441E-2</c:v>
                </c:pt>
                <c:pt idx="3">
                  <c:v>7.5471698113207544E-2</c:v>
                </c:pt>
                <c:pt idx="4">
                  <c:v>7.5471698113207544E-2</c:v>
                </c:pt>
                <c:pt idx="5">
                  <c:v>7.5471698113207544E-2</c:v>
                </c:pt>
                <c:pt idx="6">
                  <c:v>5.6603773584905662E-2</c:v>
                </c:pt>
                <c:pt idx="7">
                  <c:v>5.6603773584905662E-2</c:v>
                </c:pt>
                <c:pt idx="8">
                  <c:v>3.7735849056603772E-2</c:v>
                </c:pt>
                <c:pt idx="9">
                  <c:v>1.8867924528301886E-2</c:v>
                </c:pt>
                <c:pt idx="10">
                  <c:v>1.8867924528301886E-2</c:v>
                </c:pt>
              </c:numCache>
            </c:numRef>
          </c:val>
          <c:extLst>
            <c:ext xmlns:c16="http://schemas.microsoft.com/office/drawing/2014/chart" uri="{C3380CC4-5D6E-409C-BE32-E72D297353CC}">
              <c16:uniqueId val="{00000000-87A1-429B-A7B6-3188BE88D2B1}"/>
            </c:ext>
          </c:extLst>
        </c:ser>
        <c:dLbls>
          <c:dLblPos val="outEnd"/>
          <c:showLegendKey val="0"/>
          <c:showVal val="1"/>
          <c:showCatName val="0"/>
          <c:showSerName val="0"/>
          <c:showPercent val="0"/>
          <c:showBubbleSize val="0"/>
        </c:dLbls>
        <c:gapWidth val="219"/>
        <c:overlap val="-27"/>
        <c:axId val="203669744"/>
        <c:axId val="145198432"/>
      </c:barChart>
      <c:catAx>
        <c:axId val="20366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198432"/>
        <c:crosses val="autoZero"/>
        <c:auto val="1"/>
        <c:lblAlgn val="ctr"/>
        <c:lblOffset val="100"/>
        <c:noMultiLvlLbl val="0"/>
      </c:catAx>
      <c:valAx>
        <c:axId val="145198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669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01487561314145E-2"/>
          <c:y val="4.7241495685366904E-2"/>
          <c:w val="0.91937986183820475"/>
          <c:h val="0.46310462858445273"/>
        </c:manualLayout>
      </c:layout>
      <c:barChart>
        <c:barDir val="col"/>
        <c:grouping val="clustered"/>
        <c:varyColors val="0"/>
        <c:ser>
          <c:idx val="0"/>
          <c:order val="0"/>
          <c:tx>
            <c:strRef>
              <c:f>VL_MC!$V$78</c:f>
              <c:strCache>
                <c:ptCount val="1"/>
                <c:pt idx="0">
                  <c:v>Total</c:v>
                </c:pt>
              </c:strCache>
            </c:strRef>
          </c:tx>
          <c:spPr>
            <a:solidFill>
              <a:schemeClr val="accent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VL_MC!$T$79:$T$91</c:f>
              <c:strCache>
                <c:ptCount val="13"/>
                <c:pt idx="0">
                  <c:v>Unknown </c:v>
                </c:pt>
                <c:pt idx="1">
                  <c:v>DUI</c:v>
                </c:pt>
                <c:pt idx="2">
                  <c:v>Impeding Traffic </c:v>
                </c:pt>
                <c:pt idx="3">
                  <c:v>Unsafe Speed </c:v>
                </c:pt>
                <c:pt idx="4">
                  <c:v>Following Too Closely </c:v>
                </c:pt>
                <c:pt idx="5">
                  <c:v>Wrong Side of Road </c:v>
                </c:pt>
                <c:pt idx="6">
                  <c:v>Improper Passing </c:v>
                </c:pt>
                <c:pt idx="7">
                  <c:v>Unsafe Lane Change</c:v>
                </c:pt>
                <c:pt idx="8">
                  <c:v> Improper Turning </c:v>
                </c:pt>
                <c:pt idx="9">
                  <c:v> Automobile Right of Way</c:v>
                </c:pt>
                <c:pt idx="10">
                  <c:v> Pedestrian Right of Way </c:v>
                </c:pt>
                <c:pt idx="11">
                  <c:v> Pedestrian Violation </c:v>
                </c:pt>
                <c:pt idx="12">
                  <c:v>Traffic Signals and Signs</c:v>
                </c:pt>
              </c:strCache>
            </c:strRef>
          </c:cat>
          <c:val>
            <c:numRef>
              <c:f>VL_MC!$V$79:$V$91</c:f>
              <c:numCache>
                <c:formatCode>0%</c:formatCode>
                <c:ptCount val="13"/>
                <c:pt idx="0">
                  <c:v>7.7490774907749083E-2</c:v>
                </c:pt>
                <c:pt idx="1">
                  <c:v>5.5350553505535055E-2</c:v>
                </c:pt>
                <c:pt idx="2">
                  <c:v>3.6900369003690036E-3</c:v>
                </c:pt>
                <c:pt idx="3">
                  <c:v>0.11439114391143912</c:v>
                </c:pt>
                <c:pt idx="4">
                  <c:v>6.6420664206642069E-2</c:v>
                </c:pt>
                <c:pt idx="5">
                  <c:v>1.8450184501845018E-2</c:v>
                </c:pt>
                <c:pt idx="6">
                  <c:v>1.4760147601476014E-2</c:v>
                </c:pt>
                <c:pt idx="7">
                  <c:v>8.1180811808118078E-2</c:v>
                </c:pt>
                <c:pt idx="8">
                  <c:v>0.15498154981549817</c:v>
                </c:pt>
                <c:pt idx="9">
                  <c:v>0.17712177121771217</c:v>
                </c:pt>
                <c:pt idx="10">
                  <c:v>2.9520295202952029E-2</c:v>
                </c:pt>
                <c:pt idx="11">
                  <c:v>1.107011070110701E-2</c:v>
                </c:pt>
                <c:pt idx="12">
                  <c:v>7.0110701107011064E-2</c:v>
                </c:pt>
              </c:numCache>
            </c:numRef>
          </c:val>
          <c:extLst>
            <c:ext xmlns:c16="http://schemas.microsoft.com/office/drawing/2014/chart" uri="{C3380CC4-5D6E-409C-BE32-E72D297353CC}">
              <c16:uniqueId val="{00000000-4C4A-4C07-8DA4-8379B0841FC0}"/>
            </c:ext>
          </c:extLst>
        </c:ser>
        <c:ser>
          <c:idx val="1"/>
          <c:order val="1"/>
          <c:tx>
            <c:strRef>
              <c:f>VL_MC!$X$78</c:f>
              <c:strCache>
                <c:ptCount val="1"/>
                <c:pt idx="0">
                  <c:v>KSI</c:v>
                </c:pt>
              </c:strCache>
            </c:strRef>
          </c:tx>
          <c:spPr>
            <a:solidFill>
              <a:schemeClr val="accent3"/>
            </a:solidFill>
            <a:ln>
              <a:noFill/>
            </a:ln>
            <a:effectLst>
              <a:outerShdw blurRad="50800" dist="38100" dir="2700000" algn="tl" rotWithShape="0">
                <a:prstClr val="black">
                  <a:alpha val="40000"/>
                </a:prstClr>
              </a:outerShdw>
            </a:effectLst>
          </c:spPr>
          <c:invertIfNegative val="0"/>
          <c:dLbls>
            <c:dLbl>
              <c:idx val="9"/>
              <c:layout>
                <c:manualLayout>
                  <c:x val="2.3365800655070341E-2"/>
                  <c:y val="-3.43574514075395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4A-4C07-8DA4-8379B0841F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VL_MC!$T$79:$T$91</c:f>
              <c:strCache>
                <c:ptCount val="13"/>
                <c:pt idx="0">
                  <c:v>Unknown </c:v>
                </c:pt>
                <c:pt idx="1">
                  <c:v>DUI</c:v>
                </c:pt>
                <c:pt idx="2">
                  <c:v>Impeding Traffic </c:v>
                </c:pt>
                <c:pt idx="3">
                  <c:v>Unsafe Speed </c:v>
                </c:pt>
                <c:pt idx="4">
                  <c:v>Following Too Closely </c:v>
                </c:pt>
                <c:pt idx="5">
                  <c:v>Wrong Side of Road </c:v>
                </c:pt>
                <c:pt idx="6">
                  <c:v>Improper Passing </c:v>
                </c:pt>
                <c:pt idx="7">
                  <c:v>Unsafe Lane Change</c:v>
                </c:pt>
                <c:pt idx="8">
                  <c:v> Improper Turning </c:v>
                </c:pt>
                <c:pt idx="9">
                  <c:v> Automobile Right of Way</c:v>
                </c:pt>
                <c:pt idx="10">
                  <c:v> Pedestrian Right of Way </c:v>
                </c:pt>
                <c:pt idx="11">
                  <c:v> Pedestrian Violation </c:v>
                </c:pt>
                <c:pt idx="12">
                  <c:v>Traffic Signals and Signs</c:v>
                </c:pt>
              </c:strCache>
            </c:strRef>
          </c:cat>
          <c:val>
            <c:numRef>
              <c:f>VL_MC!$X$79:$X$91</c:f>
              <c:numCache>
                <c:formatCode>0%</c:formatCode>
                <c:ptCount val="13"/>
                <c:pt idx="0">
                  <c:v>0</c:v>
                </c:pt>
                <c:pt idx="1">
                  <c:v>0.2</c:v>
                </c:pt>
                <c:pt idx="2">
                  <c:v>0</c:v>
                </c:pt>
                <c:pt idx="3">
                  <c:v>0.4</c:v>
                </c:pt>
                <c:pt idx="4">
                  <c:v>0.2</c:v>
                </c:pt>
                <c:pt idx="5">
                  <c:v>0</c:v>
                </c:pt>
                <c:pt idx="6">
                  <c:v>0</c:v>
                </c:pt>
                <c:pt idx="7">
                  <c:v>0</c:v>
                </c:pt>
                <c:pt idx="8">
                  <c:v>0</c:v>
                </c:pt>
                <c:pt idx="9">
                  <c:v>0.2</c:v>
                </c:pt>
                <c:pt idx="10">
                  <c:v>0</c:v>
                </c:pt>
                <c:pt idx="11">
                  <c:v>0</c:v>
                </c:pt>
                <c:pt idx="12">
                  <c:v>0</c:v>
                </c:pt>
              </c:numCache>
            </c:numRef>
          </c:val>
          <c:extLst>
            <c:ext xmlns:c16="http://schemas.microsoft.com/office/drawing/2014/chart" uri="{C3380CC4-5D6E-409C-BE32-E72D297353CC}">
              <c16:uniqueId val="{00000001-4C4A-4C07-8DA4-8379B0841FC0}"/>
            </c:ext>
          </c:extLst>
        </c:ser>
        <c:dLbls>
          <c:dLblPos val="outEnd"/>
          <c:showLegendKey val="0"/>
          <c:showVal val="1"/>
          <c:showCatName val="0"/>
          <c:showSerName val="0"/>
          <c:showPercent val="0"/>
          <c:showBubbleSize val="0"/>
        </c:dLbls>
        <c:gapWidth val="219"/>
        <c:overlap val="-27"/>
        <c:axId val="203737928"/>
        <c:axId val="203741848"/>
      </c:barChart>
      <c:catAx>
        <c:axId val="203737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41848"/>
        <c:crosses val="autoZero"/>
        <c:auto val="1"/>
        <c:lblAlgn val="ctr"/>
        <c:lblOffset val="100"/>
        <c:noMultiLvlLbl val="0"/>
      </c:catAx>
      <c:valAx>
        <c:axId val="203741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37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UK!$B$23</c:f>
              <c:strCache>
                <c:ptCount val="1"/>
                <c:pt idx="0">
                  <c:v>2020</c:v>
                </c:pt>
              </c:strCache>
            </c:strRef>
          </c:tx>
          <c:spPr>
            <a:solidFill>
              <a:schemeClr val="accent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UK!$A$24:$A$27</c:f>
              <c:strCache>
                <c:ptCount val="4"/>
                <c:pt idx="0">
                  <c:v>Killed</c:v>
                </c:pt>
                <c:pt idx="1">
                  <c:v>Severe Injury</c:v>
                </c:pt>
                <c:pt idx="2">
                  <c:v>Visible Injury</c:v>
                </c:pt>
                <c:pt idx="3">
                  <c:v>Complaint of Pain</c:v>
                </c:pt>
              </c:strCache>
            </c:strRef>
          </c:cat>
          <c:val>
            <c:numRef>
              <c:f>UK!$B$24:$B$27</c:f>
              <c:numCache>
                <c:formatCode>General</c:formatCode>
                <c:ptCount val="4"/>
                <c:pt idx="0">
                  <c:v>0</c:v>
                </c:pt>
                <c:pt idx="1">
                  <c:v>2</c:v>
                </c:pt>
                <c:pt idx="2">
                  <c:v>6</c:v>
                </c:pt>
                <c:pt idx="3">
                  <c:v>17</c:v>
                </c:pt>
              </c:numCache>
            </c:numRef>
          </c:val>
          <c:extLst>
            <c:ext xmlns:c16="http://schemas.microsoft.com/office/drawing/2014/chart" uri="{C3380CC4-5D6E-409C-BE32-E72D297353CC}">
              <c16:uniqueId val="{00000000-6CA2-4193-B23C-6C6BBD97B459}"/>
            </c:ext>
          </c:extLst>
        </c:ser>
        <c:ser>
          <c:idx val="1"/>
          <c:order val="1"/>
          <c:tx>
            <c:strRef>
              <c:f>UK!$C$23</c:f>
              <c:strCache>
                <c:ptCount val="1"/>
                <c:pt idx="0">
                  <c:v>2021</c:v>
                </c:pt>
              </c:strCache>
            </c:strRef>
          </c:tx>
          <c:spPr>
            <a:solidFill>
              <a:schemeClr val="accent3"/>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UK!$A$24:$A$27</c:f>
              <c:strCache>
                <c:ptCount val="4"/>
                <c:pt idx="0">
                  <c:v>Killed</c:v>
                </c:pt>
                <c:pt idx="1">
                  <c:v>Severe Injury</c:v>
                </c:pt>
                <c:pt idx="2">
                  <c:v>Visible Injury</c:v>
                </c:pt>
                <c:pt idx="3">
                  <c:v>Complaint of Pain</c:v>
                </c:pt>
              </c:strCache>
            </c:strRef>
          </c:cat>
          <c:val>
            <c:numRef>
              <c:f>UK!$C$24:$C$27</c:f>
              <c:numCache>
                <c:formatCode>General</c:formatCode>
                <c:ptCount val="4"/>
                <c:pt idx="0">
                  <c:v>0</c:v>
                </c:pt>
                <c:pt idx="1">
                  <c:v>2</c:v>
                </c:pt>
                <c:pt idx="2">
                  <c:v>9</c:v>
                </c:pt>
                <c:pt idx="3">
                  <c:v>15</c:v>
                </c:pt>
              </c:numCache>
            </c:numRef>
          </c:val>
          <c:extLst>
            <c:ext xmlns:c16="http://schemas.microsoft.com/office/drawing/2014/chart" uri="{C3380CC4-5D6E-409C-BE32-E72D297353CC}">
              <c16:uniqueId val="{00000001-6CA2-4193-B23C-6C6BBD97B459}"/>
            </c:ext>
          </c:extLst>
        </c:ser>
        <c:ser>
          <c:idx val="2"/>
          <c:order val="2"/>
          <c:tx>
            <c:strRef>
              <c:f>UK!$D$23</c:f>
              <c:strCache>
                <c:ptCount val="1"/>
                <c:pt idx="0">
                  <c:v>2022</c:v>
                </c:pt>
              </c:strCache>
            </c:strRef>
          </c:tx>
          <c:spPr>
            <a:solidFill>
              <a:schemeClr val="accent5"/>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UK!$A$24:$A$27</c:f>
              <c:strCache>
                <c:ptCount val="4"/>
                <c:pt idx="0">
                  <c:v>Killed</c:v>
                </c:pt>
                <c:pt idx="1">
                  <c:v>Severe Injury</c:v>
                </c:pt>
                <c:pt idx="2">
                  <c:v>Visible Injury</c:v>
                </c:pt>
                <c:pt idx="3">
                  <c:v>Complaint of Pain</c:v>
                </c:pt>
              </c:strCache>
            </c:strRef>
          </c:cat>
          <c:val>
            <c:numRef>
              <c:f>UK!$D$24:$D$27</c:f>
              <c:numCache>
                <c:formatCode>General</c:formatCode>
                <c:ptCount val="4"/>
                <c:pt idx="0">
                  <c:v>0</c:v>
                </c:pt>
                <c:pt idx="1">
                  <c:v>11</c:v>
                </c:pt>
                <c:pt idx="2">
                  <c:v>10</c:v>
                </c:pt>
                <c:pt idx="3">
                  <c:v>15</c:v>
                </c:pt>
              </c:numCache>
            </c:numRef>
          </c:val>
          <c:extLst>
            <c:ext xmlns:c16="http://schemas.microsoft.com/office/drawing/2014/chart" uri="{C3380CC4-5D6E-409C-BE32-E72D297353CC}">
              <c16:uniqueId val="{00000002-6CA2-4193-B23C-6C6BBD97B459}"/>
            </c:ext>
          </c:extLst>
        </c:ser>
        <c:dLbls>
          <c:dLblPos val="outEnd"/>
          <c:showLegendKey val="0"/>
          <c:showVal val="1"/>
          <c:showCatName val="0"/>
          <c:showSerName val="0"/>
          <c:showPercent val="0"/>
          <c:showBubbleSize val="0"/>
        </c:dLbls>
        <c:gapWidth val="219"/>
        <c:overlap val="-27"/>
        <c:axId val="203739496"/>
        <c:axId val="205607800"/>
      </c:barChart>
      <c:catAx>
        <c:axId val="20373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607800"/>
        <c:crosses val="autoZero"/>
        <c:auto val="1"/>
        <c:lblAlgn val="ctr"/>
        <c:lblOffset val="100"/>
        <c:noMultiLvlLbl val="0"/>
      </c:catAx>
      <c:valAx>
        <c:axId val="205607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3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1"/>
          <c:order val="0"/>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94C-4E92-9E02-2903ADFA02CE}"/>
              </c:ext>
            </c:extLst>
          </c:dPt>
          <c:dPt>
            <c:idx val="1"/>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94C-4E92-9E02-2903ADFA02CE}"/>
              </c:ext>
            </c:extLst>
          </c:dPt>
          <c:dPt>
            <c:idx val="2"/>
            <c:bubble3D val="0"/>
            <c:spPr>
              <a:solidFill>
                <a:schemeClr val="accent5"/>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94C-4E92-9E02-2903ADFA02CE}"/>
              </c:ext>
            </c:extLst>
          </c:dPt>
          <c:dPt>
            <c:idx val="3"/>
            <c:bubble3D val="0"/>
            <c:spPr>
              <a:solidFill>
                <a:schemeClr val="accent1">
                  <a:lumMod val="60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94C-4E92-9E02-2903ADFA02CE}"/>
              </c:ext>
            </c:extLst>
          </c:dPt>
          <c:dPt>
            <c:idx val="4"/>
            <c:bubble3D val="0"/>
            <c:spPr>
              <a:solidFill>
                <a:schemeClr val="accent3">
                  <a:lumMod val="60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994C-4E92-9E02-2903ADFA02CE}"/>
              </c:ext>
            </c:extLst>
          </c:dPt>
          <c:dLbls>
            <c:dLbl>
              <c:idx val="0"/>
              <c:layout>
                <c:manualLayout>
                  <c:x val="-0.19660960301444022"/>
                  <c:y val="-0.1072862904325127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4C-4E92-9E02-2903ADFA02CE}"/>
                </c:ext>
              </c:extLst>
            </c:dLbl>
            <c:dLbl>
              <c:idx val="1"/>
              <c:layout>
                <c:manualLayout>
                  <c:x val="0.15404651389943083"/>
                  <c:y val="-0.136545998155993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4C-4E92-9E02-2903ADFA02CE}"/>
                </c:ext>
              </c:extLst>
            </c:dLbl>
            <c:dLbl>
              <c:idx val="2"/>
              <c:layout>
                <c:manualLayout>
                  <c:x val="0.24240318422214657"/>
                  <c:y val="-8.5343360627384457E-2"/>
                </c:manualLayout>
              </c:layout>
              <c:showLegendKey val="0"/>
              <c:showVal val="1"/>
              <c:showCatName val="1"/>
              <c:showSerName val="0"/>
              <c:showPercent val="0"/>
              <c:showBubbleSize val="0"/>
              <c:extLst>
                <c:ext xmlns:c15="http://schemas.microsoft.com/office/drawing/2012/chart" uri="{CE6537A1-D6FC-4f65-9D91-7224C49458BB}">
                  <c15:layout>
                    <c:manualLayout>
                      <c:w val="0.15860750310832011"/>
                      <c:h val="0.2409473275636691"/>
                    </c:manualLayout>
                  </c15:layout>
                </c:ext>
                <c:ext xmlns:c16="http://schemas.microsoft.com/office/drawing/2014/chart" uri="{C3380CC4-5D6E-409C-BE32-E72D297353CC}">
                  <c16:uniqueId val="{00000005-994C-4E92-9E02-2903ADFA02CE}"/>
                </c:ext>
              </c:extLst>
            </c:dLbl>
            <c:dLbl>
              <c:idx val="3"/>
              <c:layout>
                <c:manualLayout>
                  <c:x val="0.16501967102142523"/>
                  <c:y val="0.1945214749680797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4C-4E92-9E02-2903ADFA02CE}"/>
                </c:ext>
              </c:extLst>
            </c:dLbl>
            <c:dLbl>
              <c:idx val="4"/>
              <c:layout>
                <c:manualLayout>
                  <c:x val="-0.1939163207813657"/>
                  <c:y val="-9.75329913022843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94C-4E92-9E02-2903ADFA02CE}"/>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12700"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UK!$A$2:$A$6</c:f>
              <c:strCache>
                <c:ptCount val="5"/>
                <c:pt idx="0">
                  <c:v>Killed</c:v>
                </c:pt>
                <c:pt idx="1">
                  <c:v>Severe Injury</c:v>
                </c:pt>
                <c:pt idx="2">
                  <c:v>Visible Injury</c:v>
                </c:pt>
                <c:pt idx="3">
                  <c:v>Complaint of Pain</c:v>
                </c:pt>
                <c:pt idx="4">
                  <c:v>Property Damage Only (PDO)</c:v>
                </c:pt>
              </c:strCache>
            </c:strRef>
          </c:cat>
          <c:val>
            <c:numRef>
              <c:f>UK!$C$2:$C$6</c:f>
              <c:numCache>
                <c:formatCode>0%</c:formatCode>
                <c:ptCount val="5"/>
                <c:pt idx="0">
                  <c:v>0</c:v>
                </c:pt>
                <c:pt idx="1">
                  <c:v>6.1475409836065573E-2</c:v>
                </c:pt>
                <c:pt idx="2">
                  <c:v>0.10245901639344263</c:v>
                </c:pt>
                <c:pt idx="3">
                  <c:v>0.19262295081967212</c:v>
                </c:pt>
                <c:pt idx="4">
                  <c:v>0.64344262295081966</c:v>
                </c:pt>
              </c:numCache>
            </c:numRef>
          </c:val>
          <c:extLst>
            <c:ext xmlns:c16="http://schemas.microsoft.com/office/drawing/2014/chart" uri="{C3380CC4-5D6E-409C-BE32-E72D297353CC}">
              <c16:uniqueId val="{0000000A-994C-4E92-9E02-2903ADFA02CE}"/>
            </c:ext>
          </c:extLst>
        </c:ser>
        <c:dLbls>
          <c:showLegendKey val="0"/>
          <c:showVal val="1"/>
          <c:showCatName val="0"/>
          <c:showSerName val="0"/>
          <c:showPercent val="0"/>
          <c:showBubbleSize val="0"/>
          <c:showLeaderLines val="1"/>
        </c:dLbls>
        <c:firstSliceAng val="0"/>
        <c:holeSize val="55"/>
        <c:extLst>
          <c:ext xmlns:c15="http://schemas.microsoft.com/office/drawing/2012/chart" uri="{02D57815-91ED-43cb-92C2-25804820EDAC}">
            <c15:filteredPieSeries>
              <c15:ser>
                <c:idx val="0"/>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C-994C-4E92-9E02-2903ADFA02CE}"/>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E-994C-4E92-9E02-2903ADFA02CE}"/>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10-994C-4E92-9E02-2903ADFA02CE}"/>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2-994C-4E92-9E02-2903ADFA02CE}"/>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4-994C-4E92-9E02-2903ADFA02C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UK!$A$2:$A$6</c15:sqref>
                        </c15:formulaRef>
                      </c:ext>
                    </c:extLst>
                    <c:strCache>
                      <c:ptCount val="5"/>
                      <c:pt idx="0">
                        <c:v>Killed</c:v>
                      </c:pt>
                      <c:pt idx="1">
                        <c:v>Severe Injury</c:v>
                      </c:pt>
                      <c:pt idx="2">
                        <c:v>Visible Injury</c:v>
                      </c:pt>
                      <c:pt idx="3">
                        <c:v>Complaint of Pain</c:v>
                      </c:pt>
                      <c:pt idx="4">
                        <c:v>Property Damage Only (PDO)</c:v>
                      </c:pt>
                    </c:strCache>
                  </c:strRef>
                </c:cat>
                <c:val>
                  <c:numRef>
                    <c:extLst>
                      <c:ext uri="{02D57815-91ED-43cb-92C2-25804820EDAC}">
                        <c15:formulaRef>
                          <c15:sqref>UK!$C$2:$C$6</c15:sqref>
                        </c15:formulaRef>
                      </c:ext>
                    </c:extLst>
                    <c:numCache>
                      <c:formatCode>0%</c:formatCode>
                      <c:ptCount val="5"/>
                      <c:pt idx="0">
                        <c:v>0</c:v>
                      </c:pt>
                      <c:pt idx="1">
                        <c:v>6.1475409836065573E-2</c:v>
                      </c:pt>
                      <c:pt idx="2">
                        <c:v>0.10245901639344263</c:v>
                      </c:pt>
                      <c:pt idx="3">
                        <c:v>0.19262295081967212</c:v>
                      </c:pt>
                      <c:pt idx="4">
                        <c:v>0.64344262295081966</c:v>
                      </c:pt>
                    </c:numCache>
                  </c:numRef>
                </c:val>
                <c:extLst>
                  <c:ext xmlns:c16="http://schemas.microsoft.com/office/drawing/2014/chart" uri="{C3380CC4-5D6E-409C-BE32-E72D297353CC}">
                    <c16:uniqueId val="{00000015-994C-4E92-9E02-2903ADFA02CE}"/>
                  </c:ext>
                </c:extLst>
              </c15:ser>
            </c15:filteredPieSeries>
          </c:ext>
        </c:extLst>
      </c:doughnutChart>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9B0-4329-A545-8A5E87876515}"/>
              </c:ext>
            </c:extLst>
          </c:dPt>
          <c:dPt>
            <c:idx val="1"/>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9B0-4329-A545-8A5E87876515}"/>
              </c:ext>
            </c:extLst>
          </c:dPt>
          <c:dLbls>
            <c:dLbl>
              <c:idx val="0"/>
              <c:layout>
                <c:manualLayout>
                  <c:x val="0.23314284005329786"/>
                  <c:y val="8.577583949721268E-2"/>
                </c:manualLayout>
              </c:layout>
              <c:tx>
                <c:rich>
                  <a:bodyPr/>
                  <a:lstStyle/>
                  <a:p>
                    <a:r>
                      <a:rPr lang="en-US" baseline="0" dirty="0" smtClean="0"/>
                      <a:t>Intersection, </a:t>
                    </a:r>
                    <a:fld id="{DD71B4DF-2C3C-427F-A90F-6512F691A48E}" type="VALUE">
                      <a:rPr lang="en-US" baseline="0"/>
                      <a:pPr/>
                      <a:t>[VALUE]</a:t>
                    </a:fld>
                    <a:endParaRPr lang="en-US" baseline="0" dirty="0" smtClean="0"/>
                  </a:p>
                </c:rich>
              </c:tx>
              <c:showLegendKey val="0"/>
              <c:showVal val="1"/>
              <c:showCatName val="1"/>
              <c:showSerName val="0"/>
              <c:showPercent val="0"/>
              <c:showBubbleSize val="0"/>
              <c:extLst>
                <c:ext xmlns:c15="http://schemas.microsoft.com/office/drawing/2012/chart" uri="{CE6537A1-D6FC-4f65-9D91-7224C49458BB}">
                  <c15:layout>
                    <c:manualLayout>
                      <c:w val="0.2294461651298576"/>
                      <c:h val="0.160112419118694"/>
                    </c:manualLayout>
                  </c15:layout>
                  <c15:dlblFieldTable/>
                  <c15:showDataLabelsRange val="0"/>
                </c:ext>
                <c:ext xmlns:c16="http://schemas.microsoft.com/office/drawing/2014/chart" uri="{C3380CC4-5D6E-409C-BE32-E72D297353CC}">
                  <c16:uniqueId val="{00000001-99B0-4329-A545-8A5E87876515}"/>
                </c:ext>
              </c:extLst>
            </c:dLbl>
            <c:dLbl>
              <c:idx val="1"/>
              <c:layout>
                <c:manualLayout>
                  <c:x val="-0.1463687569340783"/>
                  <c:y val="-0.149565985859322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B0-4329-A545-8A5E87876515}"/>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12700"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UK!$A$16:$A$17</c:f>
              <c:strCache>
                <c:ptCount val="2"/>
                <c:pt idx="0">
                  <c:v>Intersection </c:v>
                </c:pt>
                <c:pt idx="1">
                  <c:v>Roadway</c:v>
                </c:pt>
              </c:strCache>
            </c:strRef>
          </c:cat>
          <c:val>
            <c:numRef>
              <c:f>UK!$C$16:$C$17</c:f>
              <c:numCache>
                <c:formatCode>0%</c:formatCode>
                <c:ptCount val="2"/>
                <c:pt idx="0">
                  <c:v>0.8401639344262295</c:v>
                </c:pt>
                <c:pt idx="1">
                  <c:v>0.1598360655737705</c:v>
                </c:pt>
              </c:numCache>
            </c:numRef>
          </c:val>
          <c:extLst>
            <c:ext xmlns:c16="http://schemas.microsoft.com/office/drawing/2014/chart" uri="{C3380CC4-5D6E-409C-BE32-E72D297353CC}">
              <c16:uniqueId val="{00000004-99B0-4329-A545-8A5E87876515}"/>
            </c:ext>
          </c:extLst>
        </c:ser>
        <c:dLbls>
          <c:showLegendKey val="0"/>
          <c:showVal val="1"/>
          <c:showCatName val="0"/>
          <c:showSerName val="0"/>
          <c:showPercent val="0"/>
          <c:showBubbleSize val="0"/>
          <c:showLeaderLines val="1"/>
        </c:dLbls>
        <c:firstSliceAng val="0"/>
        <c:holeSize val="55"/>
      </c:doughnutChart>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31904492502175E-2"/>
          <c:y val="4.8484688625568401E-2"/>
          <c:w val="0.92056405348673676"/>
          <c:h val="0.44864683641745007"/>
        </c:manualLayout>
      </c:layout>
      <c:barChart>
        <c:barDir val="col"/>
        <c:grouping val="clustered"/>
        <c:varyColors val="0"/>
        <c:ser>
          <c:idx val="0"/>
          <c:order val="0"/>
          <c:tx>
            <c:strRef>
              <c:f>VL_MC!$U$132</c:f>
              <c:strCache>
                <c:ptCount val="1"/>
                <c:pt idx="0">
                  <c:v>Total</c:v>
                </c:pt>
              </c:strCache>
            </c:strRef>
          </c:tx>
          <c:spPr>
            <a:solidFill>
              <a:schemeClr val="accent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VL_MC!$S$133:$S$143</c:f>
              <c:strCache>
                <c:ptCount val="11"/>
                <c:pt idx="0">
                  <c:v>Unknown </c:v>
                </c:pt>
                <c:pt idx="1">
                  <c:v>DUI</c:v>
                </c:pt>
                <c:pt idx="2">
                  <c:v>Unsafe Speed </c:v>
                </c:pt>
                <c:pt idx="3">
                  <c:v>Wrong Side of Road </c:v>
                </c:pt>
                <c:pt idx="4">
                  <c:v>Improper Passing </c:v>
                </c:pt>
                <c:pt idx="5">
                  <c:v>Unsafe Lane Change</c:v>
                </c:pt>
                <c:pt idx="6">
                  <c:v> Improper Turning </c:v>
                </c:pt>
                <c:pt idx="7">
                  <c:v> Automobile Right of Way</c:v>
                </c:pt>
                <c:pt idx="8">
                  <c:v> Pedestrian Right of Way </c:v>
                </c:pt>
                <c:pt idx="9">
                  <c:v> Pedestrian Violation </c:v>
                </c:pt>
                <c:pt idx="10">
                  <c:v>Traffic Signals and Signs</c:v>
                </c:pt>
              </c:strCache>
            </c:strRef>
          </c:cat>
          <c:val>
            <c:numRef>
              <c:f>VL_MC!$U$133:$U$143</c:f>
              <c:numCache>
                <c:formatCode>0%</c:formatCode>
                <c:ptCount val="11"/>
                <c:pt idx="0">
                  <c:v>2.5000000000000001E-2</c:v>
                </c:pt>
                <c:pt idx="1">
                  <c:v>7.0833333333333331E-2</c:v>
                </c:pt>
                <c:pt idx="2">
                  <c:v>0.2</c:v>
                </c:pt>
                <c:pt idx="3">
                  <c:v>2.9166666666666667E-2</c:v>
                </c:pt>
                <c:pt idx="4">
                  <c:v>1.2500000000000001E-2</c:v>
                </c:pt>
                <c:pt idx="5">
                  <c:v>1.2500000000000001E-2</c:v>
                </c:pt>
                <c:pt idx="6">
                  <c:v>0.34166666666666667</c:v>
                </c:pt>
                <c:pt idx="7">
                  <c:v>0.1875</c:v>
                </c:pt>
                <c:pt idx="8">
                  <c:v>2.5000000000000001E-2</c:v>
                </c:pt>
                <c:pt idx="9">
                  <c:v>1.6666666666666666E-2</c:v>
                </c:pt>
                <c:pt idx="10">
                  <c:v>0.05</c:v>
                </c:pt>
              </c:numCache>
            </c:numRef>
          </c:val>
          <c:extLst>
            <c:ext xmlns:c16="http://schemas.microsoft.com/office/drawing/2014/chart" uri="{C3380CC4-5D6E-409C-BE32-E72D297353CC}">
              <c16:uniqueId val="{00000000-F08D-4682-8D47-1B68267A3333}"/>
            </c:ext>
          </c:extLst>
        </c:ser>
        <c:ser>
          <c:idx val="1"/>
          <c:order val="1"/>
          <c:tx>
            <c:strRef>
              <c:f>VL_MC!$W$132</c:f>
              <c:strCache>
                <c:ptCount val="1"/>
                <c:pt idx="0">
                  <c:v>KSI</c:v>
                </c:pt>
              </c:strCache>
            </c:strRef>
          </c:tx>
          <c:spPr>
            <a:solidFill>
              <a:schemeClr val="accent3"/>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VL_MC!$S$133:$S$143</c:f>
              <c:strCache>
                <c:ptCount val="11"/>
                <c:pt idx="0">
                  <c:v>Unknown </c:v>
                </c:pt>
                <c:pt idx="1">
                  <c:v>DUI</c:v>
                </c:pt>
                <c:pt idx="2">
                  <c:v>Unsafe Speed </c:v>
                </c:pt>
                <c:pt idx="3">
                  <c:v>Wrong Side of Road </c:v>
                </c:pt>
                <c:pt idx="4">
                  <c:v>Improper Passing </c:v>
                </c:pt>
                <c:pt idx="5">
                  <c:v>Unsafe Lane Change</c:v>
                </c:pt>
                <c:pt idx="6">
                  <c:v> Improper Turning </c:v>
                </c:pt>
                <c:pt idx="7">
                  <c:v> Automobile Right of Way</c:v>
                </c:pt>
                <c:pt idx="8">
                  <c:v> Pedestrian Right of Way </c:v>
                </c:pt>
                <c:pt idx="9">
                  <c:v> Pedestrian Violation </c:v>
                </c:pt>
                <c:pt idx="10">
                  <c:v>Traffic Signals and Signs</c:v>
                </c:pt>
              </c:strCache>
            </c:strRef>
          </c:cat>
          <c:val>
            <c:numRef>
              <c:f>VL_MC!$W$133:$W$143</c:f>
              <c:numCache>
                <c:formatCode>0%</c:formatCode>
                <c:ptCount val="11"/>
                <c:pt idx="0">
                  <c:v>0</c:v>
                </c:pt>
                <c:pt idx="1">
                  <c:v>0.2</c:v>
                </c:pt>
                <c:pt idx="2">
                  <c:v>0.26666666666666666</c:v>
                </c:pt>
                <c:pt idx="3">
                  <c:v>0</c:v>
                </c:pt>
                <c:pt idx="4">
                  <c:v>0</c:v>
                </c:pt>
                <c:pt idx="5">
                  <c:v>0</c:v>
                </c:pt>
                <c:pt idx="6">
                  <c:v>6.6666666666666666E-2</c:v>
                </c:pt>
                <c:pt idx="7">
                  <c:v>0.2</c:v>
                </c:pt>
                <c:pt idx="8">
                  <c:v>0.2</c:v>
                </c:pt>
                <c:pt idx="9">
                  <c:v>0</c:v>
                </c:pt>
                <c:pt idx="10">
                  <c:v>6.6666666666666666E-2</c:v>
                </c:pt>
              </c:numCache>
            </c:numRef>
          </c:val>
          <c:extLst>
            <c:ext xmlns:c16="http://schemas.microsoft.com/office/drawing/2014/chart" uri="{C3380CC4-5D6E-409C-BE32-E72D297353CC}">
              <c16:uniqueId val="{00000001-F08D-4682-8D47-1B68267A3333}"/>
            </c:ext>
          </c:extLst>
        </c:ser>
        <c:dLbls>
          <c:dLblPos val="outEnd"/>
          <c:showLegendKey val="0"/>
          <c:showVal val="1"/>
          <c:showCatName val="0"/>
          <c:showSerName val="0"/>
          <c:showPercent val="0"/>
          <c:showBubbleSize val="0"/>
        </c:dLbls>
        <c:gapWidth val="219"/>
        <c:overlap val="-27"/>
        <c:axId val="205606624"/>
        <c:axId val="205608976"/>
      </c:barChart>
      <c:catAx>
        <c:axId val="205606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608976"/>
        <c:crosses val="autoZero"/>
        <c:auto val="1"/>
        <c:lblAlgn val="ctr"/>
        <c:lblOffset val="100"/>
        <c:noMultiLvlLbl val="0"/>
      </c:catAx>
      <c:valAx>
        <c:axId val="205608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606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5531496062992"/>
          <c:y val="0.11342592592592593"/>
          <c:w val="0.46388888888888891"/>
          <c:h val="0.77314814814814814"/>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WIL!$B$23</c:f>
              <c:strCache>
                <c:ptCount val="1"/>
                <c:pt idx="0">
                  <c:v>2020</c:v>
                </c:pt>
              </c:strCache>
            </c:strRef>
          </c:tx>
          <c:spPr>
            <a:solidFill>
              <a:schemeClr val="accent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WIL!$A$24:$A$27</c:f>
              <c:strCache>
                <c:ptCount val="4"/>
                <c:pt idx="0">
                  <c:v>Killed</c:v>
                </c:pt>
                <c:pt idx="1">
                  <c:v>Severe Injury</c:v>
                </c:pt>
                <c:pt idx="2">
                  <c:v>Visible Injury</c:v>
                </c:pt>
                <c:pt idx="3">
                  <c:v>Complaint of Pain</c:v>
                </c:pt>
              </c:strCache>
            </c:strRef>
          </c:cat>
          <c:val>
            <c:numRef>
              <c:f>WIL!$B$24:$B$27</c:f>
              <c:numCache>
                <c:formatCode>General</c:formatCode>
                <c:ptCount val="4"/>
                <c:pt idx="0">
                  <c:v>1</c:v>
                </c:pt>
                <c:pt idx="1">
                  <c:v>3</c:v>
                </c:pt>
                <c:pt idx="2">
                  <c:v>1</c:v>
                </c:pt>
                <c:pt idx="3">
                  <c:v>2</c:v>
                </c:pt>
              </c:numCache>
            </c:numRef>
          </c:val>
          <c:extLst>
            <c:ext xmlns:c16="http://schemas.microsoft.com/office/drawing/2014/chart" uri="{C3380CC4-5D6E-409C-BE32-E72D297353CC}">
              <c16:uniqueId val="{00000000-0389-42B3-8B22-9B84557D6BCF}"/>
            </c:ext>
          </c:extLst>
        </c:ser>
        <c:ser>
          <c:idx val="1"/>
          <c:order val="1"/>
          <c:tx>
            <c:strRef>
              <c:f>WIL!$C$23</c:f>
              <c:strCache>
                <c:ptCount val="1"/>
                <c:pt idx="0">
                  <c:v>2021</c:v>
                </c:pt>
              </c:strCache>
            </c:strRef>
          </c:tx>
          <c:spPr>
            <a:solidFill>
              <a:schemeClr val="accent3"/>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WIL!$A$24:$A$27</c:f>
              <c:strCache>
                <c:ptCount val="4"/>
                <c:pt idx="0">
                  <c:v>Killed</c:v>
                </c:pt>
                <c:pt idx="1">
                  <c:v>Severe Injury</c:v>
                </c:pt>
                <c:pt idx="2">
                  <c:v>Visible Injury</c:v>
                </c:pt>
                <c:pt idx="3">
                  <c:v>Complaint of Pain</c:v>
                </c:pt>
              </c:strCache>
            </c:strRef>
          </c:cat>
          <c:val>
            <c:numRef>
              <c:f>WIL!$C$24:$C$27</c:f>
              <c:numCache>
                <c:formatCode>General</c:formatCode>
                <c:ptCount val="4"/>
                <c:pt idx="0">
                  <c:v>0</c:v>
                </c:pt>
                <c:pt idx="1">
                  <c:v>1</c:v>
                </c:pt>
                <c:pt idx="2">
                  <c:v>2</c:v>
                </c:pt>
                <c:pt idx="3">
                  <c:v>2</c:v>
                </c:pt>
              </c:numCache>
            </c:numRef>
          </c:val>
          <c:extLst>
            <c:ext xmlns:c16="http://schemas.microsoft.com/office/drawing/2014/chart" uri="{C3380CC4-5D6E-409C-BE32-E72D297353CC}">
              <c16:uniqueId val="{00000001-0389-42B3-8B22-9B84557D6BCF}"/>
            </c:ext>
          </c:extLst>
        </c:ser>
        <c:ser>
          <c:idx val="2"/>
          <c:order val="2"/>
          <c:tx>
            <c:strRef>
              <c:f>WIL!$D$23</c:f>
              <c:strCache>
                <c:ptCount val="1"/>
                <c:pt idx="0">
                  <c:v>2022</c:v>
                </c:pt>
              </c:strCache>
            </c:strRef>
          </c:tx>
          <c:spPr>
            <a:solidFill>
              <a:schemeClr val="accent5"/>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WIL!$A$24:$A$27</c:f>
              <c:strCache>
                <c:ptCount val="4"/>
                <c:pt idx="0">
                  <c:v>Killed</c:v>
                </c:pt>
                <c:pt idx="1">
                  <c:v>Severe Injury</c:v>
                </c:pt>
                <c:pt idx="2">
                  <c:v>Visible Injury</c:v>
                </c:pt>
                <c:pt idx="3">
                  <c:v>Complaint of Pain</c:v>
                </c:pt>
              </c:strCache>
            </c:strRef>
          </c:cat>
          <c:val>
            <c:numRef>
              <c:f>WIL!$D$24:$D$27</c:f>
              <c:numCache>
                <c:formatCode>General</c:formatCode>
                <c:ptCount val="4"/>
                <c:pt idx="0">
                  <c:v>0</c:v>
                </c:pt>
                <c:pt idx="1">
                  <c:v>1</c:v>
                </c:pt>
                <c:pt idx="2">
                  <c:v>3</c:v>
                </c:pt>
                <c:pt idx="3">
                  <c:v>2</c:v>
                </c:pt>
              </c:numCache>
            </c:numRef>
          </c:val>
          <c:extLst>
            <c:ext xmlns:c16="http://schemas.microsoft.com/office/drawing/2014/chart" uri="{C3380CC4-5D6E-409C-BE32-E72D297353CC}">
              <c16:uniqueId val="{00000002-0389-42B3-8B22-9B84557D6BCF}"/>
            </c:ext>
          </c:extLst>
        </c:ser>
        <c:dLbls>
          <c:dLblPos val="outEnd"/>
          <c:showLegendKey val="0"/>
          <c:showVal val="1"/>
          <c:showCatName val="0"/>
          <c:showSerName val="0"/>
          <c:showPercent val="0"/>
          <c:showBubbleSize val="0"/>
        </c:dLbls>
        <c:gapWidth val="219"/>
        <c:overlap val="-27"/>
        <c:axId val="205605840"/>
        <c:axId val="205603488"/>
      </c:barChart>
      <c:catAx>
        <c:axId val="20560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603488"/>
        <c:crosses val="autoZero"/>
        <c:auto val="1"/>
        <c:lblAlgn val="ctr"/>
        <c:lblOffset val="100"/>
        <c:noMultiLvlLbl val="0"/>
      </c:catAx>
      <c:valAx>
        <c:axId val="205603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605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80578631516922"/>
          <c:y val="0.20894759811383012"/>
          <c:w val="0.40682419884361387"/>
          <c:h val="0.66659393062045613"/>
        </c:manualLayout>
      </c:layout>
      <c:doughnutChart>
        <c:varyColors val="1"/>
        <c:ser>
          <c:idx val="1"/>
          <c:order val="0"/>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84A-4E33-9A5A-E249335394F5}"/>
              </c:ext>
            </c:extLst>
          </c:dPt>
          <c:dPt>
            <c:idx val="1"/>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84A-4E33-9A5A-E249335394F5}"/>
              </c:ext>
            </c:extLst>
          </c:dPt>
          <c:dPt>
            <c:idx val="2"/>
            <c:bubble3D val="0"/>
            <c:spPr>
              <a:solidFill>
                <a:schemeClr val="accent5"/>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84A-4E33-9A5A-E249335394F5}"/>
              </c:ext>
            </c:extLst>
          </c:dPt>
          <c:dPt>
            <c:idx val="3"/>
            <c:bubble3D val="0"/>
            <c:spPr>
              <a:solidFill>
                <a:schemeClr val="accent1">
                  <a:lumMod val="60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84A-4E33-9A5A-E249335394F5}"/>
              </c:ext>
            </c:extLst>
          </c:dPt>
          <c:dPt>
            <c:idx val="4"/>
            <c:bubble3D val="0"/>
            <c:spPr>
              <a:solidFill>
                <a:schemeClr val="accent3">
                  <a:lumMod val="60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984A-4E33-9A5A-E249335394F5}"/>
              </c:ext>
            </c:extLst>
          </c:dPt>
          <c:dLbls>
            <c:dLbl>
              <c:idx val="0"/>
              <c:layout>
                <c:manualLayout>
                  <c:x val="-0.18274239594027894"/>
                  <c:y val="-0.175218474246117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4A-4E33-9A5A-E249335394F5}"/>
                </c:ext>
              </c:extLst>
            </c:dLbl>
            <c:dLbl>
              <c:idx val="1"/>
              <c:layout>
                <c:manualLayout>
                  <c:x val="0.20508366489003343"/>
                  <c:y val="-0.18164386125510482"/>
                </c:manualLayout>
              </c:layout>
              <c:showLegendKey val="0"/>
              <c:showVal val="1"/>
              <c:showCatName val="1"/>
              <c:showSerName val="0"/>
              <c:showPercent val="0"/>
              <c:showBubbleSize val="0"/>
              <c:extLst>
                <c:ext xmlns:c15="http://schemas.microsoft.com/office/drawing/2012/chart" uri="{CE6537A1-D6FC-4f65-9D91-7224C49458BB}">
                  <c15:layout>
                    <c:manualLayout>
                      <c:w val="0.2044728823656948"/>
                      <c:h val="0.18675157269524303"/>
                    </c:manualLayout>
                  </c15:layout>
                </c:ext>
                <c:ext xmlns:c16="http://schemas.microsoft.com/office/drawing/2014/chart" uri="{C3380CC4-5D6E-409C-BE32-E72D297353CC}">
                  <c16:uniqueId val="{00000003-984A-4E33-9A5A-E249335394F5}"/>
                </c:ext>
              </c:extLst>
            </c:dLbl>
            <c:dLbl>
              <c:idx val="2"/>
              <c:layout>
                <c:manualLayout>
                  <c:x val="0.1901946735649587"/>
                  <c:y val="-4.642466851877476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4A-4E33-9A5A-E249335394F5}"/>
                </c:ext>
              </c:extLst>
            </c:dLbl>
            <c:dLbl>
              <c:idx val="3"/>
              <c:layout>
                <c:manualLayout>
                  <c:x val="0.24466705517830709"/>
                  <c:y val="0.1042622436054370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84A-4E33-9A5A-E249335394F5}"/>
                </c:ext>
              </c:extLst>
            </c:dLbl>
            <c:dLbl>
              <c:idx val="4"/>
              <c:layout>
                <c:manualLayout>
                  <c:x val="-0.18045003290078254"/>
                  <c:y val="0.1495457545211660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84A-4E33-9A5A-E249335394F5}"/>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12700"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WIL!$A$2:$A$6</c:f>
              <c:strCache>
                <c:ptCount val="5"/>
                <c:pt idx="0">
                  <c:v>Killed</c:v>
                </c:pt>
                <c:pt idx="1">
                  <c:v>Severe Injury</c:v>
                </c:pt>
                <c:pt idx="2">
                  <c:v>Visible Injury</c:v>
                </c:pt>
                <c:pt idx="3">
                  <c:v>Complaint of Pain</c:v>
                </c:pt>
                <c:pt idx="4">
                  <c:v>Property Damage Only (PDO)</c:v>
                </c:pt>
              </c:strCache>
            </c:strRef>
          </c:cat>
          <c:val>
            <c:numRef>
              <c:f>WIL!$C$2:$C$6</c:f>
              <c:numCache>
                <c:formatCode>0%</c:formatCode>
                <c:ptCount val="5"/>
                <c:pt idx="0">
                  <c:v>3.125E-2</c:v>
                </c:pt>
                <c:pt idx="1">
                  <c:v>0.15625</c:v>
                </c:pt>
                <c:pt idx="2">
                  <c:v>0.1875</c:v>
                </c:pt>
                <c:pt idx="3">
                  <c:v>0.1875</c:v>
                </c:pt>
                <c:pt idx="4">
                  <c:v>0.4375</c:v>
                </c:pt>
              </c:numCache>
            </c:numRef>
          </c:val>
          <c:extLst>
            <c:ext xmlns:c16="http://schemas.microsoft.com/office/drawing/2014/chart" uri="{C3380CC4-5D6E-409C-BE32-E72D297353CC}">
              <c16:uniqueId val="{0000000A-984A-4E33-9A5A-E249335394F5}"/>
            </c:ext>
          </c:extLst>
        </c:ser>
        <c:dLbls>
          <c:showLegendKey val="0"/>
          <c:showVal val="1"/>
          <c:showCatName val="0"/>
          <c:showSerName val="0"/>
          <c:showPercent val="0"/>
          <c:showBubbleSize val="0"/>
          <c:showLeaderLines val="1"/>
        </c:dLbls>
        <c:firstSliceAng val="0"/>
        <c:holeSize val="55"/>
        <c:extLst>
          <c:ext xmlns:c15="http://schemas.microsoft.com/office/drawing/2012/chart" uri="{02D57815-91ED-43cb-92C2-25804820EDAC}">
            <c15:filteredPieSeries>
              <c15:ser>
                <c:idx val="0"/>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C-984A-4E33-9A5A-E249335394F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E-984A-4E33-9A5A-E249335394F5}"/>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10-984A-4E33-9A5A-E249335394F5}"/>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2-984A-4E33-9A5A-E249335394F5}"/>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4-984A-4E33-9A5A-E249335394F5}"/>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WIL!$A$2:$A$6</c15:sqref>
                        </c15:formulaRef>
                      </c:ext>
                    </c:extLst>
                    <c:strCache>
                      <c:ptCount val="5"/>
                      <c:pt idx="0">
                        <c:v>Killed</c:v>
                      </c:pt>
                      <c:pt idx="1">
                        <c:v>Severe Injury</c:v>
                      </c:pt>
                      <c:pt idx="2">
                        <c:v>Visible Injury</c:v>
                      </c:pt>
                      <c:pt idx="3">
                        <c:v>Complaint of Pain</c:v>
                      </c:pt>
                      <c:pt idx="4">
                        <c:v>Property Damage Only (PDO)</c:v>
                      </c:pt>
                    </c:strCache>
                  </c:strRef>
                </c:cat>
                <c:val>
                  <c:numRef>
                    <c:extLst>
                      <c:ext uri="{02D57815-91ED-43cb-92C2-25804820EDAC}">
                        <c15:formulaRef>
                          <c15:sqref>WIL!$C$2:$C$6</c15:sqref>
                        </c15:formulaRef>
                      </c:ext>
                    </c:extLst>
                    <c:numCache>
                      <c:formatCode>0%</c:formatCode>
                      <c:ptCount val="5"/>
                      <c:pt idx="0">
                        <c:v>3.125E-2</c:v>
                      </c:pt>
                      <c:pt idx="1">
                        <c:v>0.15625</c:v>
                      </c:pt>
                      <c:pt idx="2">
                        <c:v>0.1875</c:v>
                      </c:pt>
                      <c:pt idx="3">
                        <c:v>0.1875</c:v>
                      </c:pt>
                      <c:pt idx="4">
                        <c:v>0.4375</c:v>
                      </c:pt>
                    </c:numCache>
                  </c:numRef>
                </c:val>
                <c:extLst>
                  <c:ext xmlns:c16="http://schemas.microsoft.com/office/drawing/2014/chart" uri="{C3380CC4-5D6E-409C-BE32-E72D297353CC}">
                    <c16:uniqueId val="{00000015-984A-4E33-9A5A-E249335394F5}"/>
                  </c:ext>
                </c:extLst>
              </c15:ser>
            </c15:filteredPieSeries>
          </c:ext>
        </c:extLst>
      </c:doughnutChart>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D9F-499E-ADE9-427468CFF2A7}"/>
              </c:ext>
            </c:extLst>
          </c:dPt>
          <c:dPt>
            <c:idx val="1"/>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D9F-499E-ADE9-427468CFF2A7}"/>
              </c:ext>
            </c:extLst>
          </c:dPt>
          <c:dLbls>
            <c:dLbl>
              <c:idx val="0"/>
              <c:layout>
                <c:manualLayout>
                  <c:x val="0.22391512983237036"/>
                  <c:y val="0.1158226515239979"/>
                </c:manualLayout>
              </c:layout>
              <c:tx>
                <c:rich>
                  <a:bodyPr/>
                  <a:lstStyle/>
                  <a:p>
                    <a:r>
                      <a:rPr lang="en-US" dirty="0" smtClean="0"/>
                      <a:t>Intersection</a:t>
                    </a:r>
                    <a:r>
                      <a:rPr lang="en-US" baseline="0" dirty="0" smtClean="0"/>
                      <a:t>, </a:t>
                    </a:r>
                    <a:fld id="{C73583AC-32D6-4208-B5F7-413D94438759}" type="VALUE">
                      <a:rPr lang="en-US" baseline="0"/>
                      <a:pPr/>
                      <a:t>[VALUE]</a:t>
                    </a:fld>
                    <a:endParaRPr lang="en-US" baseline="0" dirty="0" smtClean="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9F-499E-ADE9-427468CFF2A7}"/>
                </c:ext>
              </c:extLst>
            </c:dLbl>
            <c:dLbl>
              <c:idx val="1"/>
              <c:layout>
                <c:manualLayout>
                  <c:x val="-0.16739324785665008"/>
                  <c:y val="-0.129480695892057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9F-499E-ADE9-427468CFF2A7}"/>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12700"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WIL!$A$16:$A$17</c:f>
              <c:strCache>
                <c:ptCount val="2"/>
                <c:pt idx="0">
                  <c:v>Intersection </c:v>
                </c:pt>
                <c:pt idx="1">
                  <c:v>Roadway</c:v>
                </c:pt>
              </c:strCache>
            </c:strRef>
          </c:cat>
          <c:val>
            <c:numRef>
              <c:f>WIL!$C$16:$C$17</c:f>
              <c:numCache>
                <c:formatCode>0%</c:formatCode>
                <c:ptCount val="2"/>
                <c:pt idx="0">
                  <c:v>0.96875</c:v>
                </c:pt>
                <c:pt idx="1">
                  <c:v>3.125E-2</c:v>
                </c:pt>
              </c:numCache>
            </c:numRef>
          </c:val>
          <c:extLst>
            <c:ext xmlns:c16="http://schemas.microsoft.com/office/drawing/2014/chart" uri="{C3380CC4-5D6E-409C-BE32-E72D297353CC}">
              <c16:uniqueId val="{00000004-3D9F-499E-ADE9-427468CFF2A7}"/>
            </c:ext>
          </c:extLst>
        </c:ser>
        <c:dLbls>
          <c:showLegendKey val="0"/>
          <c:showVal val="1"/>
          <c:showCatName val="0"/>
          <c:showSerName val="0"/>
          <c:showPercent val="0"/>
          <c:showBubbleSize val="0"/>
          <c:showLeaderLines val="1"/>
        </c:dLbls>
        <c:firstSliceAng val="0"/>
        <c:holeSize val="55"/>
      </c:doughnutChart>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'[responses-3ts9jxz83aw3-2024-05-14T21_27_16.089Z.xlsx]Analysis'!$J$5:$J$15</c:f>
              <c:strCache>
                <c:ptCount val="11"/>
                <c:pt idx="0">
                  <c:v>Shoreline Hwy</c:v>
                </c:pt>
                <c:pt idx="1">
                  <c:v> Albion Ridge Rd</c:v>
                </c:pt>
                <c:pt idx="2">
                  <c:v>E Pine St</c:v>
                </c:pt>
                <c:pt idx="3">
                  <c:v>E Redwood Ave</c:v>
                </c:pt>
                <c:pt idx="4">
                  <c:v>S Harrison St</c:v>
                </c:pt>
                <c:pt idx="5">
                  <c:v>E Hill Rd </c:v>
                </c:pt>
                <c:pt idx="6">
                  <c:v>Maple St</c:v>
                </c:pt>
                <c:pt idx="7">
                  <c:v>N Harrison St</c:v>
                </c:pt>
                <c:pt idx="8">
                  <c:v>Ocean Ridge Dr </c:v>
                </c:pt>
                <c:pt idx="9">
                  <c:v>Old Stage Rd </c:v>
                </c:pt>
                <c:pt idx="10">
                  <c:v>South St</c:v>
                </c:pt>
              </c:strCache>
            </c:strRef>
          </c:cat>
          <c:val>
            <c:numRef>
              <c:f>'[responses-3ts9jxz83aw3-2024-05-14T21_27_16.089Z.xlsx]Analysis'!$L$5:$L$15</c:f>
              <c:numCache>
                <c:formatCode>0%</c:formatCode>
                <c:ptCount val="11"/>
                <c:pt idx="0">
                  <c:v>0.22580645161290322</c:v>
                </c:pt>
                <c:pt idx="1">
                  <c:v>9.6774193548387094E-2</c:v>
                </c:pt>
                <c:pt idx="2">
                  <c:v>9.6774193548387094E-2</c:v>
                </c:pt>
                <c:pt idx="3">
                  <c:v>9.6774193548387094E-2</c:v>
                </c:pt>
                <c:pt idx="4">
                  <c:v>9.6774193548387094E-2</c:v>
                </c:pt>
                <c:pt idx="5">
                  <c:v>6.4516129032258063E-2</c:v>
                </c:pt>
                <c:pt idx="6">
                  <c:v>6.4516129032258063E-2</c:v>
                </c:pt>
                <c:pt idx="7">
                  <c:v>6.4516129032258063E-2</c:v>
                </c:pt>
                <c:pt idx="8">
                  <c:v>6.4516129032258063E-2</c:v>
                </c:pt>
                <c:pt idx="9">
                  <c:v>6.4516129032258063E-2</c:v>
                </c:pt>
                <c:pt idx="10">
                  <c:v>6.4516129032258063E-2</c:v>
                </c:pt>
              </c:numCache>
            </c:numRef>
          </c:val>
          <c:extLst>
            <c:ext xmlns:c16="http://schemas.microsoft.com/office/drawing/2014/chart" uri="{C3380CC4-5D6E-409C-BE32-E72D297353CC}">
              <c16:uniqueId val="{00000000-BE47-46A5-BC4C-AE19EB229376}"/>
            </c:ext>
          </c:extLst>
        </c:ser>
        <c:dLbls>
          <c:dLblPos val="outEnd"/>
          <c:showLegendKey val="0"/>
          <c:showVal val="1"/>
          <c:showCatName val="0"/>
          <c:showSerName val="0"/>
          <c:showPercent val="0"/>
          <c:showBubbleSize val="0"/>
        </c:dLbls>
        <c:gapWidth val="219"/>
        <c:overlap val="-27"/>
        <c:axId val="142646296"/>
        <c:axId val="204185672"/>
      </c:barChart>
      <c:catAx>
        <c:axId val="142646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185672"/>
        <c:crosses val="autoZero"/>
        <c:auto val="1"/>
        <c:lblAlgn val="ctr"/>
        <c:lblOffset val="100"/>
        <c:noMultiLvlLbl val="0"/>
      </c:catAx>
      <c:valAx>
        <c:axId val="204185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646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566334550939185E-2"/>
          <c:y val="5.0925925925925923E-2"/>
          <c:w val="0.91343584620862761"/>
          <c:h val="0.44426363371245259"/>
        </c:manualLayout>
      </c:layout>
      <c:barChart>
        <c:barDir val="col"/>
        <c:grouping val="clustered"/>
        <c:varyColors val="0"/>
        <c:ser>
          <c:idx val="0"/>
          <c:order val="0"/>
          <c:tx>
            <c:strRef>
              <c:f>VL_MC!$V$153</c:f>
              <c:strCache>
                <c:ptCount val="1"/>
                <c:pt idx="0">
                  <c:v>Total</c:v>
                </c:pt>
              </c:strCache>
            </c:strRef>
          </c:tx>
          <c:spPr>
            <a:solidFill>
              <a:schemeClr val="accent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VL_MC!$T$154:$T$161</c:f>
              <c:strCache>
                <c:ptCount val="8"/>
                <c:pt idx="0">
                  <c:v>Unknown </c:v>
                </c:pt>
                <c:pt idx="1">
                  <c:v>DUI</c:v>
                </c:pt>
                <c:pt idx="2">
                  <c:v>Unsafe Speed </c:v>
                </c:pt>
                <c:pt idx="3">
                  <c:v>Following Too Closely </c:v>
                </c:pt>
                <c:pt idx="4">
                  <c:v>Improper Passing </c:v>
                </c:pt>
                <c:pt idx="5">
                  <c:v> Improper Turning </c:v>
                </c:pt>
                <c:pt idx="6">
                  <c:v> Automobile Right of Way</c:v>
                </c:pt>
                <c:pt idx="7">
                  <c:v>Traffic Signals and Signs</c:v>
                </c:pt>
              </c:strCache>
            </c:strRef>
          </c:cat>
          <c:val>
            <c:numRef>
              <c:f>VL_MC!$V$154:$V$161</c:f>
              <c:numCache>
                <c:formatCode>0%</c:formatCode>
                <c:ptCount val="8"/>
                <c:pt idx="0">
                  <c:v>0.16129032258064516</c:v>
                </c:pt>
                <c:pt idx="1">
                  <c:v>0.12903225806451613</c:v>
                </c:pt>
                <c:pt idx="2">
                  <c:v>6.4516129032258063E-2</c:v>
                </c:pt>
                <c:pt idx="3">
                  <c:v>3.2258064516129031E-2</c:v>
                </c:pt>
                <c:pt idx="4">
                  <c:v>3.2258064516129031E-2</c:v>
                </c:pt>
                <c:pt idx="5">
                  <c:v>0.16129032258064516</c:v>
                </c:pt>
                <c:pt idx="6">
                  <c:v>0.35483870967741937</c:v>
                </c:pt>
                <c:pt idx="7">
                  <c:v>6.4516129032258063E-2</c:v>
                </c:pt>
              </c:numCache>
            </c:numRef>
          </c:val>
          <c:extLst>
            <c:ext xmlns:c16="http://schemas.microsoft.com/office/drawing/2014/chart" uri="{C3380CC4-5D6E-409C-BE32-E72D297353CC}">
              <c16:uniqueId val="{00000000-5FA3-4809-A51F-1C44E05F68D8}"/>
            </c:ext>
          </c:extLst>
        </c:ser>
        <c:ser>
          <c:idx val="1"/>
          <c:order val="1"/>
          <c:tx>
            <c:strRef>
              <c:f>VL_MC!$X$153</c:f>
              <c:strCache>
                <c:ptCount val="1"/>
                <c:pt idx="0">
                  <c:v>KSI</c:v>
                </c:pt>
              </c:strCache>
            </c:strRef>
          </c:tx>
          <c:spPr>
            <a:solidFill>
              <a:schemeClr val="accent3"/>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VL_MC!$T$154:$T$161</c:f>
              <c:strCache>
                <c:ptCount val="8"/>
                <c:pt idx="0">
                  <c:v>Unknown </c:v>
                </c:pt>
                <c:pt idx="1">
                  <c:v>DUI</c:v>
                </c:pt>
                <c:pt idx="2">
                  <c:v>Unsafe Speed </c:v>
                </c:pt>
                <c:pt idx="3">
                  <c:v>Following Too Closely </c:v>
                </c:pt>
                <c:pt idx="4">
                  <c:v>Improper Passing </c:v>
                </c:pt>
                <c:pt idx="5">
                  <c:v> Improper Turning </c:v>
                </c:pt>
                <c:pt idx="6">
                  <c:v> Automobile Right of Way</c:v>
                </c:pt>
                <c:pt idx="7">
                  <c:v>Traffic Signals and Signs</c:v>
                </c:pt>
              </c:strCache>
            </c:strRef>
          </c:cat>
          <c:val>
            <c:numRef>
              <c:f>VL_MC!$X$154:$X$161</c:f>
              <c:numCache>
                <c:formatCode>0%</c:formatCode>
                <c:ptCount val="8"/>
                <c:pt idx="0">
                  <c:v>0.16666666666666666</c:v>
                </c:pt>
                <c:pt idx="1">
                  <c:v>0.16666666666666666</c:v>
                </c:pt>
                <c:pt idx="2">
                  <c:v>0.16666666666666666</c:v>
                </c:pt>
                <c:pt idx="3">
                  <c:v>0</c:v>
                </c:pt>
                <c:pt idx="4">
                  <c:v>0</c:v>
                </c:pt>
                <c:pt idx="5">
                  <c:v>0.16666666666666666</c:v>
                </c:pt>
                <c:pt idx="6">
                  <c:v>0.33333333333333331</c:v>
                </c:pt>
                <c:pt idx="7">
                  <c:v>0</c:v>
                </c:pt>
              </c:numCache>
            </c:numRef>
          </c:val>
          <c:extLst>
            <c:ext xmlns:c16="http://schemas.microsoft.com/office/drawing/2014/chart" uri="{C3380CC4-5D6E-409C-BE32-E72D297353CC}">
              <c16:uniqueId val="{00000001-5FA3-4809-A51F-1C44E05F68D8}"/>
            </c:ext>
          </c:extLst>
        </c:ser>
        <c:dLbls>
          <c:dLblPos val="outEnd"/>
          <c:showLegendKey val="0"/>
          <c:showVal val="1"/>
          <c:showCatName val="0"/>
          <c:showSerName val="0"/>
          <c:showPercent val="0"/>
          <c:showBubbleSize val="0"/>
        </c:dLbls>
        <c:gapWidth val="219"/>
        <c:overlap val="-27"/>
        <c:axId val="205604272"/>
        <c:axId val="205609368"/>
      </c:barChart>
      <c:catAx>
        <c:axId val="20560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609368"/>
        <c:crosses val="autoZero"/>
        <c:auto val="1"/>
        <c:lblAlgn val="ctr"/>
        <c:lblOffset val="100"/>
        <c:noMultiLvlLbl val="0"/>
      </c:catAx>
      <c:valAx>
        <c:axId val="205609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604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MCUNI!$B$23</c:f>
              <c:strCache>
                <c:ptCount val="1"/>
                <c:pt idx="0">
                  <c:v>2020</c:v>
                </c:pt>
              </c:strCache>
            </c:strRef>
          </c:tx>
          <c:spPr>
            <a:solidFill>
              <a:schemeClr val="accent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MCUNI!$A$24:$A$27</c:f>
              <c:strCache>
                <c:ptCount val="4"/>
                <c:pt idx="0">
                  <c:v>Killed</c:v>
                </c:pt>
                <c:pt idx="1">
                  <c:v>Severe Injury</c:v>
                </c:pt>
                <c:pt idx="2">
                  <c:v>Visible Injury</c:v>
                </c:pt>
                <c:pt idx="3">
                  <c:v>Complaint of Pain</c:v>
                </c:pt>
              </c:strCache>
            </c:strRef>
          </c:cat>
          <c:val>
            <c:numRef>
              <c:f>MCUNI!$B$24:$B$27</c:f>
              <c:numCache>
                <c:formatCode>General</c:formatCode>
                <c:ptCount val="4"/>
                <c:pt idx="0">
                  <c:v>5</c:v>
                </c:pt>
                <c:pt idx="1">
                  <c:v>23</c:v>
                </c:pt>
                <c:pt idx="2">
                  <c:v>28</c:v>
                </c:pt>
                <c:pt idx="3">
                  <c:v>42</c:v>
                </c:pt>
              </c:numCache>
            </c:numRef>
          </c:val>
          <c:extLst>
            <c:ext xmlns:c16="http://schemas.microsoft.com/office/drawing/2014/chart" uri="{C3380CC4-5D6E-409C-BE32-E72D297353CC}">
              <c16:uniqueId val="{00000000-1A97-4FA8-BAB6-49FA0C3ED66B}"/>
            </c:ext>
          </c:extLst>
        </c:ser>
        <c:ser>
          <c:idx val="1"/>
          <c:order val="1"/>
          <c:tx>
            <c:strRef>
              <c:f>MCUNI!$C$23</c:f>
              <c:strCache>
                <c:ptCount val="1"/>
                <c:pt idx="0">
                  <c:v>2021</c:v>
                </c:pt>
              </c:strCache>
            </c:strRef>
          </c:tx>
          <c:spPr>
            <a:solidFill>
              <a:schemeClr val="accent3"/>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MCUNI!$A$24:$A$27</c:f>
              <c:strCache>
                <c:ptCount val="4"/>
                <c:pt idx="0">
                  <c:v>Killed</c:v>
                </c:pt>
                <c:pt idx="1">
                  <c:v>Severe Injury</c:v>
                </c:pt>
                <c:pt idx="2">
                  <c:v>Visible Injury</c:v>
                </c:pt>
                <c:pt idx="3">
                  <c:v>Complaint of Pain</c:v>
                </c:pt>
              </c:strCache>
            </c:strRef>
          </c:cat>
          <c:val>
            <c:numRef>
              <c:f>MCUNI!$C$24:$C$27</c:f>
              <c:numCache>
                <c:formatCode>General</c:formatCode>
                <c:ptCount val="4"/>
                <c:pt idx="0">
                  <c:v>4</c:v>
                </c:pt>
                <c:pt idx="1">
                  <c:v>28</c:v>
                </c:pt>
                <c:pt idx="2">
                  <c:v>57</c:v>
                </c:pt>
                <c:pt idx="3">
                  <c:v>26</c:v>
                </c:pt>
              </c:numCache>
            </c:numRef>
          </c:val>
          <c:extLst>
            <c:ext xmlns:c16="http://schemas.microsoft.com/office/drawing/2014/chart" uri="{C3380CC4-5D6E-409C-BE32-E72D297353CC}">
              <c16:uniqueId val="{00000001-1A97-4FA8-BAB6-49FA0C3ED66B}"/>
            </c:ext>
          </c:extLst>
        </c:ser>
        <c:ser>
          <c:idx val="2"/>
          <c:order val="2"/>
          <c:tx>
            <c:strRef>
              <c:f>MCUNI!$D$23</c:f>
              <c:strCache>
                <c:ptCount val="1"/>
                <c:pt idx="0">
                  <c:v>2022</c:v>
                </c:pt>
              </c:strCache>
            </c:strRef>
          </c:tx>
          <c:spPr>
            <a:solidFill>
              <a:schemeClr val="accent5"/>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MCUNI!$A$24:$A$27</c:f>
              <c:strCache>
                <c:ptCount val="4"/>
                <c:pt idx="0">
                  <c:v>Killed</c:v>
                </c:pt>
                <c:pt idx="1">
                  <c:v>Severe Injury</c:v>
                </c:pt>
                <c:pt idx="2">
                  <c:v>Visible Injury</c:v>
                </c:pt>
                <c:pt idx="3">
                  <c:v>Complaint of Pain</c:v>
                </c:pt>
              </c:strCache>
            </c:strRef>
          </c:cat>
          <c:val>
            <c:numRef>
              <c:f>MCUNI!$D$24:$D$27</c:f>
              <c:numCache>
                <c:formatCode>General</c:formatCode>
                <c:ptCount val="4"/>
                <c:pt idx="0">
                  <c:v>4</c:v>
                </c:pt>
                <c:pt idx="1">
                  <c:v>25</c:v>
                </c:pt>
                <c:pt idx="2">
                  <c:v>40</c:v>
                </c:pt>
                <c:pt idx="3">
                  <c:v>20</c:v>
                </c:pt>
              </c:numCache>
            </c:numRef>
          </c:val>
          <c:extLst>
            <c:ext xmlns:c16="http://schemas.microsoft.com/office/drawing/2014/chart" uri="{C3380CC4-5D6E-409C-BE32-E72D297353CC}">
              <c16:uniqueId val="{00000002-1A97-4FA8-BAB6-49FA0C3ED66B}"/>
            </c:ext>
          </c:extLst>
        </c:ser>
        <c:dLbls>
          <c:dLblPos val="outEnd"/>
          <c:showLegendKey val="0"/>
          <c:showVal val="1"/>
          <c:showCatName val="0"/>
          <c:showSerName val="0"/>
          <c:showPercent val="0"/>
          <c:showBubbleSize val="0"/>
        </c:dLbls>
        <c:gapWidth val="219"/>
        <c:overlap val="-27"/>
        <c:axId val="203743808"/>
        <c:axId val="203740280"/>
      </c:barChart>
      <c:catAx>
        <c:axId val="20374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40280"/>
        <c:crosses val="autoZero"/>
        <c:auto val="1"/>
        <c:lblAlgn val="ctr"/>
        <c:lblOffset val="100"/>
        <c:noMultiLvlLbl val="0"/>
      </c:catAx>
      <c:valAx>
        <c:axId val="203740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43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63079356535971"/>
          <c:y val="0.12686003660757517"/>
          <c:w val="0.40995485426495382"/>
          <c:h val="0.68777046230308914"/>
        </c:manualLayout>
      </c:layout>
      <c:doughnutChart>
        <c:varyColors val="1"/>
        <c:ser>
          <c:idx val="1"/>
          <c:order val="0"/>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128-4F1E-9E73-DC9B59C75775}"/>
              </c:ext>
            </c:extLst>
          </c:dPt>
          <c:dPt>
            <c:idx val="1"/>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128-4F1E-9E73-DC9B59C75775}"/>
              </c:ext>
            </c:extLst>
          </c:dPt>
          <c:dPt>
            <c:idx val="2"/>
            <c:bubble3D val="0"/>
            <c:spPr>
              <a:solidFill>
                <a:schemeClr val="accent5"/>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5128-4F1E-9E73-DC9B59C75775}"/>
              </c:ext>
            </c:extLst>
          </c:dPt>
          <c:dPt>
            <c:idx val="3"/>
            <c:bubble3D val="0"/>
            <c:spPr>
              <a:solidFill>
                <a:schemeClr val="accent1">
                  <a:lumMod val="60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5128-4F1E-9E73-DC9B59C75775}"/>
              </c:ext>
            </c:extLst>
          </c:dPt>
          <c:dPt>
            <c:idx val="4"/>
            <c:bubble3D val="0"/>
            <c:spPr>
              <a:solidFill>
                <a:schemeClr val="accent3">
                  <a:lumMod val="60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5128-4F1E-9E73-DC9B59C75775}"/>
              </c:ext>
            </c:extLst>
          </c:dPt>
          <c:dLbls>
            <c:dLbl>
              <c:idx val="0"/>
              <c:layout>
                <c:manualLayout>
                  <c:x val="1.10273974386915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28-4F1E-9E73-DC9B59C75775}"/>
                </c:ext>
              </c:extLst>
            </c:dLbl>
            <c:dLbl>
              <c:idx val="4"/>
              <c:layout>
                <c:manualLayout>
                  <c:x val="-3.9304133595328125E-2"/>
                  <c:y val="-4.47877237456932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128-4F1E-9E73-DC9B59C7577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12700"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MCUNI!$A$2:$A$6</c:f>
              <c:strCache>
                <c:ptCount val="5"/>
                <c:pt idx="0">
                  <c:v>Killed</c:v>
                </c:pt>
                <c:pt idx="1">
                  <c:v>Severe Injury</c:v>
                </c:pt>
                <c:pt idx="2">
                  <c:v>Visible Injury</c:v>
                </c:pt>
                <c:pt idx="3">
                  <c:v>Complaint of Pain</c:v>
                </c:pt>
                <c:pt idx="4">
                  <c:v>Property Damage Only (PDO)</c:v>
                </c:pt>
              </c:strCache>
            </c:strRef>
          </c:cat>
          <c:val>
            <c:numRef>
              <c:f>MCUNI!$C$2:$C$6</c:f>
              <c:numCache>
                <c:formatCode>0%</c:formatCode>
                <c:ptCount val="5"/>
                <c:pt idx="0">
                  <c:v>4.3046357615894038E-2</c:v>
                </c:pt>
                <c:pt idx="1">
                  <c:v>0.25165562913907286</c:v>
                </c:pt>
                <c:pt idx="2">
                  <c:v>0.41390728476821192</c:v>
                </c:pt>
                <c:pt idx="3">
                  <c:v>0.29139072847682118</c:v>
                </c:pt>
                <c:pt idx="4">
                  <c:v>0</c:v>
                </c:pt>
              </c:numCache>
            </c:numRef>
          </c:val>
          <c:extLst>
            <c:ext xmlns:c16="http://schemas.microsoft.com/office/drawing/2014/chart" uri="{C3380CC4-5D6E-409C-BE32-E72D297353CC}">
              <c16:uniqueId val="{0000000A-5128-4F1E-9E73-DC9B59C75775}"/>
            </c:ext>
          </c:extLst>
        </c:ser>
        <c:dLbls>
          <c:showLegendKey val="0"/>
          <c:showVal val="1"/>
          <c:showCatName val="0"/>
          <c:showSerName val="0"/>
          <c:showPercent val="0"/>
          <c:showBubbleSize val="0"/>
          <c:showLeaderLines val="1"/>
        </c:dLbls>
        <c:firstSliceAng val="0"/>
        <c:holeSize val="55"/>
        <c:extLst>
          <c:ext xmlns:c15="http://schemas.microsoft.com/office/drawing/2012/chart" uri="{02D57815-91ED-43cb-92C2-25804820EDAC}">
            <c15:filteredPieSeries>
              <c15:ser>
                <c:idx val="0"/>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C-5128-4F1E-9E73-DC9B59C7577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E-5128-4F1E-9E73-DC9B59C75775}"/>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10-5128-4F1E-9E73-DC9B59C75775}"/>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2-5128-4F1E-9E73-DC9B59C75775}"/>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4-5128-4F1E-9E73-DC9B59C75775}"/>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MCUNI!$A$2:$A$6</c15:sqref>
                        </c15:formulaRef>
                      </c:ext>
                    </c:extLst>
                    <c:strCache>
                      <c:ptCount val="5"/>
                      <c:pt idx="0">
                        <c:v>Killed</c:v>
                      </c:pt>
                      <c:pt idx="1">
                        <c:v>Severe Injury</c:v>
                      </c:pt>
                      <c:pt idx="2">
                        <c:v>Visible Injury</c:v>
                      </c:pt>
                      <c:pt idx="3">
                        <c:v>Complaint of Pain</c:v>
                      </c:pt>
                      <c:pt idx="4">
                        <c:v>Property Damage Only (PDO)</c:v>
                      </c:pt>
                    </c:strCache>
                  </c:strRef>
                </c:cat>
                <c:val>
                  <c:numRef>
                    <c:extLst>
                      <c:ext uri="{02D57815-91ED-43cb-92C2-25804820EDAC}">
                        <c15:formulaRef>
                          <c15:sqref>MCUNI!$C$2:$C$6</c15:sqref>
                        </c15:formulaRef>
                      </c:ext>
                    </c:extLst>
                    <c:numCache>
                      <c:formatCode>0%</c:formatCode>
                      <c:ptCount val="5"/>
                      <c:pt idx="0">
                        <c:v>4.3046357615894038E-2</c:v>
                      </c:pt>
                      <c:pt idx="1">
                        <c:v>0.25165562913907286</c:v>
                      </c:pt>
                      <c:pt idx="2">
                        <c:v>0.41390728476821192</c:v>
                      </c:pt>
                      <c:pt idx="3">
                        <c:v>0.29139072847682118</c:v>
                      </c:pt>
                      <c:pt idx="4">
                        <c:v>0</c:v>
                      </c:pt>
                    </c:numCache>
                  </c:numRef>
                </c:val>
                <c:extLst>
                  <c:ext xmlns:c16="http://schemas.microsoft.com/office/drawing/2014/chart" uri="{C3380CC4-5D6E-409C-BE32-E72D297353CC}">
                    <c16:uniqueId val="{00000015-5128-4F1E-9E73-DC9B59C75775}"/>
                  </c:ext>
                </c:extLst>
              </c15:ser>
            </c15:filteredPieSeries>
          </c:ext>
        </c:extLst>
      </c:doughnutChart>
      <c:spPr>
        <a:noFill/>
        <a:ln>
          <a:noFill/>
        </a:ln>
        <a:effectLst/>
      </c:spPr>
    </c:plotArea>
    <c:legend>
      <c:legendPos val="r"/>
      <c:layout>
        <c:manualLayout>
          <c:xMode val="edge"/>
          <c:yMode val="edge"/>
          <c:x val="0.59485355097019388"/>
          <c:y val="4.7051284236674928E-2"/>
          <c:w val="0.29719530736482541"/>
          <c:h val="0.84990565928532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54764772153375"/>
          <c:y val="0.10218217855400141"/>
          <c:w val="0.45349474897375136"/>
          <c:h val="0.72949797342723843"/>
        </c:manualLayout>
      </c:layout>
      <c:doughnutChart>
        <c:varyColors val="1"/>
        <c:ser>
          <c:idx val="0"/>
          <c:order val="0"/>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718-4558-A561-AD37BBFE7022}"/>
              </c:ext>
            </c:extLst>
          </c:dPt>
          <c:dPt>
            <c:idx val="1"/>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718-4558-A561-AD37BBFE7022}"/>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12700"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MCUNI!$A$16:$A$17</c:f>
              <c:strCache>
                <c:ptCount val="2"/>
                <c:pt idx="0">
                  <c:v>Intersection </c:v>
                </c:pt>
                <c:pt idx="1">
                  <c:v>Roadway</c:v>
                </c:pt>
              </c:strCache>
            </c:strRef>
          </c:cat>
          <c:val>
            <c:numRef>
              <c:f>MCUNI!$C$16:$C$17</c:f>
              <c:numCache>
                <c:formatCode>0%</c:formatCode>
                <c:ptCount val="2"/>
                <c:pt idx="0">
                  <c:v>0.38079470198675497</c:v>
                </c:pt>
                <c:pt idx="1">
                  <c:v>0.61920529801324509</c:v>
                </c:pt>
              </c:numCache>
            </c:numRef>
          </c:val>
          <c:extLst>
            <c:ext xmlns:c16="http://schemas.microsoft.com/office/drawing/2014/chart" uri="{C3380CC4-5D6E-409C-BE32-E72D297353CC}">
              <c16:uniqueId val="{00000004-7718-4558-A561-AD37BBFE7022}"/>
            </c:ext>
          </c:extLst>
        </c:ser>
        <c:dLbls>
          <c:showLegendKey val="0"/>
          <c:showVal val="1"/>
          <c:showCatName val="0"/>
          <c:showSerName val="0"/>
          <c:showPercent val="0"/>
          <c:showBubbleSize val="0"/>
          <c:showLeaderLines val="1"/>
        </c:dLbls>
        <c:firstSliceAng val="0"/>
        <c:holeSize val="55"/>
      </c:doughnutChart>
      <c:spPr>
        <a:noFill/>
        <a:ln>
          <a:noFill/>
        </a:ln>
        <a:effectLst/>
      </c:spPr>
    </c:plotArea>
    <c:legend>
      <c:legendPos val="r"/>
      <c:layout>
        <c:manualLayout>
          <c:xMode val="edge"/>
          <c:yMode val="edge"/>
          <c:x val="0.6459212281315152"/>
          <c:y val="0.35394849698240372"/>
          <c:w val="0.25456891081672561"/>
          <c:h val="0.2232161967507136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024700643399189E-2"/>
          <c:y val="8.3349222534479572E-2"/>
          <c:w val="0.91689702404761952"/>
          <c:h val="0.39624869777634075"/>
        </c:manualLayout>
      </c:layout>
      <c:barChart>
        <c:barDir val="col"/>
        <c:grouping val="clustered"/>
        <c:varyColors val="0"/>
        <c:ser>
          <c:idx val="0"/>
          <c:order val="0"/>
          <c:tx>
            <c:strRef>
              <c:f>VL_MC!$U$34</c:f>
              <c:strCache>
                <c:ptCount val="1"/>
                <c:pt idx="0">
                  <c:v>Total</c:v>
                </c:pt>
              </c:strCache>
            </c:strRef>
          </c:tx>
          <c:spPr>
            <a:solidFill>
              <a:schemeClr val="accent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VL_MC!$S$35:$S$47</c:f>
              <c:strCache>
                <c:ptCount val="13"/>
                <c:pt idx="0">
                  <c:v>Unknown </c:v>
                </c:pt>
                <c:pt idx="1">
                  <c:v>DUI</c:v>
                </c:pt>
                <c:pt idx="2">
                  <c:v>Unsafe Speed </c:v>
                </c:pt>
                <c:pt idx="3">
                  <c:v>Following Too Closely </c:v>
                </c:pt>
                <c:pt idx="4">
                  <c:v>Wrong Side of Road </c:v>
                </c:pt>
                <c:pt idx="5">
                  <c:v>Improper Passing </c:v>
                </c:pt>
                <c:pt idx="6">
                  <c:v> Improper Turning </c:v>
                </c:pt>
                <c:pt idx="7">
                  <c:v> Automobile Right of Way</c:v>
                </c:pt>
                <c:pt idx="8">
                  <c:v> Pedestrian Right of Way </c:v>
                </c:pt>
                <c:pt idx="9">
                  <c:v> Pedestrian Violation </c:v>
                </c:pt>
                <c:pt idx="10">
                  <c:v>Traffic Signals and Signs</c:v>
                </c:pt>
                <c:pt idx="11">
                  <c:v>Other Hazardous Violation </c:v>
                </c:pt>
                <c:pt idx="12">
                  <c:v>Other Than Driver (or Pedestrian)</c:v>
                </c:pt>
              </c:strCache>
            </c:strRef>
          </c:cat>
          <c:val>
            <c:numRef>
              <c:f>VL_MC!$U$35:$U$47</c:f>
              <c:numCache>
                <c:formatCode>0%</c:formatCode>
                <c:ptCount val="13"/>
                <c:pt idx="0">
                  <c:v>9.9667774086378731E-3</c:v>
                </c:pt>
                <c:pt idx="1">
                  <c:v>0.30897009966777411</c:v>
                </c:pt>
                <c:pt idx="2">
                  <c:v>0.22259136212624583</c:v>
                </c:pt>
                <c:pt idx="3">
                  <c:v>6.6445182724252493E-3</c:v>
                </c:pt>
                <c:pt idx="4">
                  <c:v>3.3222591362126248E-2</c:v>
                </c:pt>
                <c:pt idx="5">
                  <c:v>3.3222591362126247E-3</c:v>
                </c:pt>
                <c:pt idx="6">
                  <c:v>0.27574750830564781</c:v>
                </c:pt>
                <c:pt idx="7">
                  <c:v>7.6411960132890366E-2</c:v>
                </c:pt>
                <c:pt idx="8">
                  <c:v>3.3222591362126247E-3</c:v>
                </c:pt>
                <c:pt idx="9">
                  <c:v>1.3289036544850499E-2</c:v>
                </c:pt>
                <c:pt idx="10">
                  <c:v>1.9933554817275746E-2</c:v>
                </c:pt>
                <c:pt idx="11">
                  <c:v>3.3222591362126247E-3</c:v>
                </c:pt>
                <c:pt idx="12">
                  <c:v>1.3289036544850499E-2</c:v>
                </c:pt>
              </c:numCache>
            </c:numRef>
          </c:val>
          <c:extLst>
            <c:ext xmlns:c16="http://schemas.microsoft.com/office/drawing/2014/chart" uri="{C3380CC4-5D6E-409C-BE32-E72D297353CC}">
              <c16:uniqueId val="{00000000-18C2-4686-BF1F-DA1F64055399}"/>
            </c:ext>
          </c:extLst>
        </c:ser>
        <c:ser>
          <c:idx val="1"/>
          <c:order val="1"/>
          <c:tx>
            <c:strRef>
              <c:f>VL_MC!$W$34</c:f>
              <c:strCache>
                <c:ptCount val="1"/>
                <c:pt idx="0">
                  <c:v>KSI</c:v>
                </c:pt>
              </c:strCache>
            </c:strRef>
          </c:tx>
          <c:spPr>
            <a:solidFill>
              <a:schemeClr val="accent3"/>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VL_MC!$S$35:$S$47</c:f>
              <c:strCache>
                <c:ptCount val="13"/>
                <c:pt idx="0">
                  <c:v>Unknown </c:v>
                </c:pt>
                <c:pt idx="1">
                  <c:v>DUI</c:v>
                </c:pt>
                <c:pt idx="2">
                  <c:v>Unsafe Speed </c:v>
                </c:pt>
                <c:pt idx="3">
                  <c:v>Following Too Closely </c:v>
                </c:pt>
                <c:pt idx="4">
                  <c:v>Wrong Side of Road </c:v>
                </c:pt>
                <c:pt idx="5">
                  <c:v>Improper Passing </c:v>
                </c:pt>
                <c:pt idx="6">
                  <c:v> Improper Turning </c:v>
                </c:pt>
                <c:pt idx="7">
                  <c:v> Automobile Right of Way</c:v>
                </c:pt>
                <c:pt idx="8">
                  <c:v> Pedestrian Right of Way </c:v>
                </c:pt>
                <c:pt idx="9">
                  <c:v> Pedestrian Violation </c:v>
                </c:pt>
                <c:pt idx="10">
                  <c:v>Traffic Signals and Signs</c:v>
                </c:pt>
                <c:pt idx="11">
                  <c:v>Other Hazardous Violation </c:v>
                </c:pt>
                <c:pt idx="12">
                  <c:v>Other Than Driver (or Pedestrian)</c:v>
                </c:pt>
              </c:strCache>
            </c:strRef>
          </c:cat>
          <c:val>
            <c:numRef>
              <c:f>VL_MC!$W$35:$W$47</c:f>
              <c:numCache>
                <c:formatCode>0%</c:formatCode>
                <c:ptCount val="13"/>
                <c:pt idx="0">
                  <c:v>1.1363636363636364E-2</c:v>
                </c:pt>
                <c:pt idx="1">
                  <c:v>0.40909090909090912</c:v>
                </c:pt>
                <c:pt idx="2">
                  <c:v>0.19318181818181818</c:v>
                </c:pt>
                <c:pt idx="3">
                  <c:v>0</c:v>
                </c:pt>
                <c:pt idx="4">
                  <c:v>3.4090909090909088E-2</c:v>
                </c:pt>
                <c:pt idx="5">
                  <c:v>0</c:v>
                </c:pt>
                <c:pt idx="6">
                  <c:v>0.25</c:v>
                </c:pt>
                <c:pt idx="7">
                  <c:v>4.5454545454545456E-2</c:v>
                </c:pt>
                <c:pt idx="8">
                  <c:v>1.1363636363636364E-2</c:v>
                </c:pt>
                <c:pt idx="9">
                  <c:v>0</c:v>
                </c:pt>
                <c:pt idx="10">
                  <c:v>2.2727272727272728E-2</c:v>
                </c:pt>
                <c:pt idx="11">
                  <c:v>0</c:v>
                </c:pt>
                <c:pt idx="12">
                  <c:v>2.2727272727272728E-2</c:v>
                </c:pt>
              </c:numCache>
            </c:numRef>
          </c:val>
          <c:extLst>
            <c:ext xmlns:c16="http://schemas.microsoft.com/office/drawing/2014/chart" uri="{C3380CC4-5D6E-409C-BE32-E72D297353CC}">
              <c16:uniqueId val="{00000001-18C2-4686-BF1F-DA1F64055399}"/>
            </c:ext>
          </c:extLst>
        </c:ser>
        <c:dLbls>
          <c:dLblPos val="outEnd"/>
          <c:showLegendKey val="0"/>
          <c:showVal val="1"/>
          <c:showCatName val="0"/>
          <c:showSerName val="0"/>
          <c:showPercent val="0"/>
          <c:showBubbleSize val="0"/>
        </c:dLbls>
        <c:gapWidth val="219"/>
        <c:overlap val="-27"/>
        <c:axId val="203743024"/>
        <c:axId val="203742240"/>
      </c:barChart>
      <c:catAx>
        <c:axId val="20374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42240"/>
        <c:crosses val="autoZero"/>
        <c:auto val="1"/>
        <c:lblAlgn val="ctr"/>
        <c:lblOffset val="100"/>
        <c:noMultiLvlLbl val="0"/>
      </c:catAx>
      <c:valAx>
        <c:axId val="203742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43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FB!$B$23</c:f>
              <c:strCache>
                <c:ptCount val="1"/>
                <c:pt idx="0">
                  <c:v>2020</c:v>
                </c:pt>
              </c:strCache>
            </c:strRef>
          </c:tx>
          <c:spPr>
            <a:solidFill>
              <a:schemeClr val="accent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FB!$A$24:$A$27</c:f>
              <c:strCache>
                <c:ptCount val="4"/>
                <c:pt idx="0">
                  <c:v>Killed</c:v>
                </c:pt>
                <c:pt idx="1">
                  <c:v>Severe Injury</c:v>
                </c:pt>
                <c:pt idx="2">
                  <c:v>Visible Injury</c:v>
                </c:pt>
                <c:pt idx="3">
                  <c:v>Complaint of Pain</c:v>
                </c:pt>
              </c:strCache>
            </c:strRef>
          </c:cat>
          <c:val>
            <c:numRef>
              <c:f>FB!$B$24:$B$27</c:f>
              <c:numCache>
                <c:formatCode>General</c:formatCode>
                <c:ptCount val="4"/>
                <c:pt idx="0">
                  <c:v>0</c:v>
                </c:pt>
                <c:pt idx="1">
                  <c:v>2</c:v>
                </c:pt>
                <c:pt idx="2">
                  <c:v>8</c:v>
                </c:pt>
                <c:pt idx="3">
                  <c:v>11</c:v>
                </c:pt>
              </c:numCache>
            </c:numRef>
          </c:val>
          <c:extLst>
            <c:ext xmlns:c16="http://schemas.microsoft.com/office/drawing/2014/chart" uri="{C3380CC4-5D6E-409C-BE32-E72D297353CC}">
              <c16:uniqueId val="{00000000-E9C3-400A-829C-498B2A25ADE0}"/>
            </c:ext>
          </c:extLst>
        </c:ser>
        <c:ser>
          <c:idx val="1"/>
          <c:order val="1"/>
          <c:tx>
            <c:strRef>
              <c:f>FB!$C$23</c:f>
              <c:strCache>
                <c:ptCount val="1"/>
                <c:pt idx="0">
                  <c:v>2021</c:v>
                </c:pt>
              </c:strCache>
            </c:strRef>
          </c:tx>
          <c:spPr>
            <a:solidFill>
              <a:schemeClr val="accent3"/>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FB!$A$24:$A$27</c:f>
              <c:strCache>
                <c:ptCount val="4"/>
                <c:pt idx="0">
                  <c:v>Killed</c:v>
                </c:pt>
                <c:pt idx="1">
                  <c:v>Severe Injury</c:v>
                </c:pt>
                <c:pt idx="2">
                  <c:v>Visible Injury</c:v>
                </c:pt>
                <c:pt idx="3">
                  <c:v>Complaint of Pain</c:v>
                </c:pt>
              </c:strCache>
            </c:strRef>
          </c:cat>
          <c:val>
            <c:numRef>
              <c:f>FB!$C$24:$C$27</c:f>
              <c:numCache>
                <c:formatCode>General</c:formatCode>
                <c:ptCount val="4"/>
                <c:pt idx="0">
                  <c:v>1</c:v>
                </c:pt>
                <c:pt idx="1">
                  <c:v>2</c:v>
                </c:pt>
                <c:pt idx="2">
                  <c:v>5</c:v>
                </c:pt>
                <c:pt idx="3">
                  <c:v>14</c:v>
                </c:pt>
              </c:numCache>
            </c:numRef>
          </c:val>
          <c:extLst>
            <c:ext xmlns:c16="http://schemas.microsoft.com/office/drawing/2014/chart" uri="{C3380CC4-5D6E-409C-BE32-E72D297353CC}">
              <c16:uniqueId val="{00000001-E9C3-400A-829C-498B2A25ADE0}"/>
            </c:ext>
          </c:extLst>
        </c:ser>
        <c:ser>
          <c:idx val="2"/>
          <c:order val="2"/>
          <c:tx>
            <c:strRef>
              <c:f>FB!$D$23</c:f>
              <c:strCache>
                <c:ptCount val="1"/>
                <c:pt idx="0">
                  <c:v>2022</c:v>
                </c:pt>
              </c:strCache>
            </c:strRef>
          </c:tx>
          <c:spPr>
            <a:solidFill>
              <a:schemeClr val="accent5"/>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FB!$A$24:$A$27</c:f>
              <c:strCache>
                <c:ptCount val="4"/>
                <c:pt idx="0">
                  <c:v>Killed</c:v>
                </c:pt>
                <c:pt idx="1">
                  <c:v>Severe Injury</c:v>
                </c:pt>
                <c:pt idx="2">
                  <c:v>Visible Injury</c:v>
                </c:pt>
                <c:pt idx="3">
                  <c:v>Complaint of Pain</c:v>
                </c:pt>
              </c:strCache>
            </c:strRef>
          </c:cat>
          <c:val>
            <c:numRef>
              <c:f>FB!$D$24:$D$27</c:f>
              <c:numCache>
                <c:formatCode>General</c:formatCode>
                <c:ptCount val="4"/>
                <c:pt idx="0">
                  <c:v>0</c:v>
                </c:pt>
                <c:pt idx="1">
                  <c:v>0</c:v>
                </c:pt>
                <c:pt idx="2">
                  <c:v>6</c:v>
                </c:pt>
                <c:pt idx="3">
                  <c:v>7</c:v>
                </c:pt>
              </c:numCache>
            </c:numRef>
          </c:val>
          <c:extLst>
            <c:ext xmlns:c16="http://schemas.microsoft.com/office/drawing/2014/chart" uri="{C3380CC4-5D6E-409C-BE32-E72D297353CC}">
              <c16:uniqueId val="{00000002-E9C3-400A-829C-498B2A25ADE0}"/>
            </c:ext>
          </c:extLst>
        </c:ser>
        <c:dLbls>
          <c:dLblPos val="outEnd"/>
          <c:showLegendKey val="0"/>
          <c:showVal val="1"/>
          <c:showCatName val="0"/>
          <c:showSerName val="0"/>
          <c:showPercent val="0"/>
          <c:showBubbleSize val="0"/>
        </c:dLbls>
        <c:gapWidth val="219"/>
        <c:overlap val="-27"/>
        <c:axId val="203741064"/>
        <c:axId val="203744200"/>
      </c:barChart>
      <c:catAx>
        <c:axId val="203741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44200"/>
        <c:crosses val="autoZero"/>
        <c:auto val="1"/>
        <c:lblAlgn val="ctr"/>
        <c:lblOffset val="100"/>
        <c:noMultiLvlLbl val="0"/>
      </c:catAx>
      <c:valAx>
        <c:axId val="203744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41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32461165043743"/>
          <c:y val="0.11785219013768175"/>
          <c:w val="0.45949728044202515"/>
          <c:h val="0.75185305168975125"/>
        </c:manualLayout>
      </c:layout>
      <c:doughnutChart>
        <c:varyColors val="1"/>
        <c:ser>
          <c:idx val="1"/>
          <c:order val="0"/>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4D2-4EA6-A7E3-C03069E9D645}"/>
              </c:ext>
            </c:extLst>
          </c:dPt>
          <c:dPt>
            <c:idx val="1"/>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4D2-4EA6-A7E3-C03069E9D645}"/>
              </c:ext>
            </c:extLst>
          </c:dPt>
          <c:dPt>
            <c:idx val="2"/>
            <c:bubble3D val="0"/>
            <c:spPr>
              <a:solidFill>
                <a:schemeClr val="accent5"/>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4D2-4EA6-A7E3-C03069E9D645}"/>
              </c:ext>
            </c:extLst>
          </c:dPt>
          <c:dPt>
            <c:idx val="3"/>
            <c:bubble3D val="0"/>
            <c:spPr>
              <a:solidFill>
                <a:schemeClr val="accent1">
                  <a:lumMod val="60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4D2-4EA6-A7E3-C03069E9D645}"/>
              </c:ext>
            </c:extLst>
          </c:dPt>
          <c:dPt>
            <c:idx val="4"/>
            <c:bubble3D val="0"/>
            <c:spPr>
              <a:solidFill>
                <a:schemeClr val="accent3">
                  <a:lumMod val="60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94D2-4EA6-A7E3-C03069E9D645}"/>
              </c:ext>
            </c:extLst>
          </c:dPt>
          <c:dLbls>
            <c:dLbl>
              <c:idx val="0"/>
              <c:layout>
                <c:manualLayout>
                  <c:x val="-4.949005756434102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D2-4EA6-A7E3-C03069E9D645}"/>
                </c:ext>
              </c:extLst>
            </c:dLbl>
            <c:dLbl>
              <c:idx val="1"/>
              <c:layout>
                <c:manualLayout>
                  <c:x val="-3.2993371709561254E-3"/>
                  <c:y val="-6.22107750042007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D2-4EA6-A7E3-C03069E9D645}"/>
                </c:ext>
              </c:extLst>
            </c:dLbl>
            <c:dLbl>
              <c:idx val="2"/>
              <c:layout>
                <c:manualLayout>
                  <c:x val="6.5986743419120687E-3"/>
                  <c:y val="-2.851294249298042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D2-4EA6-A7E3-C03069E9D64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12700"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FB!$A$2:$A$6</c:f>
              <c:strCache>
                <c:ptCount val="5"/>
                <c:pt idx="0">
                  <c:v>Killed</c:v>
                </c:pt>
                <c:pt idx="1">
                  <c:v>Severe Injury</c:v>
                </c:pt>
                <c:pt idx="2">
                  <c:v>Visible Injury</c:v>
                </c:pt>
                <c:pt idx="3">
                  <c:v>Complaint of Pain</c:v>
                </c:pt>
                <c:pt idx="4">
                  <c:v>Property Damage Only (PDO)</c:v>
                </c:pt>
              </c:strCache>
            </c:strRef>
          </c:cat>
          <c:val>
            <c:numRef>
              <c:f>FB!$C$2:$C$6</c:f>
              <c:numCache>
                <c:formatCode>0%</c:formatCode>
                <c:ptCount val="5"/>
                <c:pt idx="0">
                  <c:v>3.6363636363636364E-3</c:v>
                </c:pt>
                <c:pt idx="1">
                  <c:v>1.4545454545454545E-2</c:v>
                </c:pt>
                <c:pt idx="2">
                  <c:v>6.9090909090909092E-2</c:v>
                </c:pt>
                <c:pt idx="3">
                  <c:v>0.11636363636363636</c:v>
                </c:pt>
                <c:pt idx="4">
                  <c:v>0.79636363636363638</c:v>
                </c:pt>
              </c:numCache>
            </c:numRef>
          </c:val>
          <c:extLst>
            <c:ext xmlns:c16="http://schemas.microsoft.com/office/drawing/2014/chart" uri="{C3380CC4-5D6E-409C-BE32-E72D297353CC}">
              <c16:uniqueId val="{0000000A-94D2-4EA6-A7E3-C03069E9D645}"/>
            </c:ext>
          </c:extLst>
        </c:ser>
        <c:dLbls>
          <c:showLegendKey val="0"/>
          <c:showVal val="1"/>
          <c:showCatName val="0"/>
          <c:showSerName val="0"/>
          <c:showPercent val="0"/>
          <c:showBubbleSize val="0"/>
          <c:showLeaderLines val="1"/>
        </c:dLbls>
        <c:firstSliceAng val="0"/>
        <c:holeSize val="55"/>
        <c:extLst>
          <c:ext xmlns:c15="http://schemas.microsoft.com/office/drawing/2012/chart" uri="{02D57815-91ED-43cb-92C2-25804820EDAC}">
            <c15:filteredPieSeries>
              <c15:ser>
                <c:idx val="0"/>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C-94D2-4EA6-A7E3-C03069E9D64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E-94D2-4EA6-A7E3-C03069E9D645}"/>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10-94D2-4EA6-A7E3-C03069E9D645}"/>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2-94D2-4EA6-A7E3-C03069E9D645}"/>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4-94D2-4EA6-A7E3-C03069E9D645}"/>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FB!$A$2:$A$6</c15:sqref>
                        </c15:formulaRef>
                      </c:ext>
                    </c:extLst>
                    <c:strCache>
                      <c:ptCount val="5"/>
                      <c:pt idx="0">
                        <c:v>Killed</c:v>
                      </c:pt>
                      <c:pt idx="1">
                        <c:v>Severe Injury</c:v>
                      </c:pt>
                      <c:pt idx="2">
                        <c:v>Visible Injury</c:v>
                      </c:pt>
                      <c:pt idx="3">
                        <c:v>Complaint of Pain</c:v>
                      </c:pt>
                      <c:pt idx="4">
                        <c:v>Property Damage Only (PDO)</c:v>
                      </c:pt>
                    </c:strCache>
                  </c:strRef>
                </c:cat>
                <c:val>
                  <c:numRef>
                    <c:extLst>
                      <c:ext uri="{02D57815-91ED-43cb-92C2-25804820EDAC}">
                        <c15:formulaRef>
                          <c15:sqref>FB!$C$2:$C$6</c15:sqref>
                        </c15:formulaRef>
                      </c:ext>
                    </c:extLst>
                    <c:numCache>
                      <c:formatCode>0%</c:formatCode>
                      <c:ptCount val="5"/>
                      <c:pt idx="0">
                        <c:v>3.6363636363636364E-3</c:v>
                      </c:pt>
                      <c:pt idx="1">
                        <c:v>1.4545454545454545E-2</c:v>
                      </c:pt>
                      <c:pt idx="2">
                        <c:v>6.9090909090909092E-2</c:v>
                      </c:pt>
                      <c:pt idx="3">
                        <c:v>0.11636363636363636</c:v>
                      </c:pt>
                      <c:pt idx="4">
                        <c:v>0.79636363636363638</c:v>
                      </c:pt>
                    </c:numCache>
                  </c:numRef>
                </c:val>
                <c:extLst>
                  <c:ext xmlns:c16="http://schemas.microsoft.com/office/drawing/2014/chart" uri="{C3380CC4-5D6E-409C-BE32-E72D297353CC}">
                    <c16:uniqueId val="{00000015-94D2-4EA6-A7E3-C03069E9D645}"/>
                  </c:ext>
                </c:extLst>
              </c15:ser>
            </c15:filteredPieSeries>
          </c:ext>
        </c:extLst>
      </c:doughnutChart>
      <c:spPr>
        <a:noFill/>
        <a:ln>
          <a:noFill/>
        </a:ln>
        <a:effectLst/>
      </c:spPr>
    </c:plotArea>
    <c:legend>
      <c:legendPos val="r"/>
      <c:layout>
        <c:manualLayout>
          <c:xMode val="edge"/>
          <c:yMode val="edge"/>
          <c:x val="0.7348279229742446"/>
          <c:y val="8.1124320151343632E-2"/>
          <c:w val="0.2651720770257554"/>
          <c:h val="0.8631818509126124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63791708487841"/>
          <c:y val="0.22518851682596078"/>
          <c:w val="0.41965016187198928"/>
          <c:h val="0.64902640657506439"/>
        </c:manualLayout>
      </c:layout>
      <c:doughnutChart>
        <c:varyColors val="1"/>
        <c:ser>
          <c:idx val="0"/>
          <c:order val="0"/>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B899-4206-9FDC-56DCCC56A886}"/>
              </c:ext>
            </c:extLst>
          </c:dPt>
          <c:dPt>
            <c:idx val="1"/>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B899-4206-9FDC-56DCCC56A88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12700"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FB!$A$16:$A$17</c:f>
              <c:strCache>
                <c:ptCount val="2"/>
                <c:pt idx="0">
                  <c:v>Intersection </c:v>
                </c:pt>
                <c:pt idx="1">
                  <c:v>Roadway</c:v>
                </c:pt>
              </c:strCache>
            </c:strRef>
          </c:cat>
          <c:val>
            <c:numRef>
              <c:f>FB!$C$16:$C$17</c:f>
              <c:numCache>
                <c:formatCode>0%</c:formatCode>
                <c:ptCount val="2"/>
                <c:pt idx="0">
                  <c:v>0.9490909090909091</c:v>
                </c:pt>
                <c:pt idx="1">
                  <c:v>5.0909090909090911E-2</c:v>
                </c:pt>
              </c:numCache>
            </c:numRef>
          </c:val>
          <c:extLst>
            <c:ext xmlns:c16="http://schemas.microsoft.com/office/drawing/2014/chart" uri="{C3380CC4-5D6E-409C-BE32-E72D297353CC}">
              <c16:uniqueId val="{00000004-B899-4206-9FDC-56DCCC56A886}"/>
            </c:ext>
          </c:extLst>
        </c:ser>
        <c:dLbls>
          <c:showLegendKey val="0"/>
          <c:showVal val="1"/>
          <c:showCatName val="0"/>
          <c:showSerName val="0"/>
          <c:showPercent val="0"/>
          <c:showBubbleSize val="0"/>
          <c:showLeaderLines val="1"/>
        </c:dLbls>
        <c:firstSliceAng val="0"/>
        <c:holeSize val="55"/>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hyperlink" Target="https://app.maptionnaire.com/q/3ts9jxz83aw3"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app.maptionnaire.com/q/3ts9jxz83aw3" TargetMode="External"/><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ED11D3-250C-4553-8955-72A8CCA290D3}"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n-US"/>
        </a:p>
      </dgm:t>
    </dgm:pt>
    <dgm:pt modelId="{46D396B9-6E4A-4190-B6DA-06C4AF358FDB}">
      <dgm:prSet/>
      <dgm:spPr/>
      <dgm:t>
        <a:bodyPr/>
        <a:lstStyle/>
        <a:p>
          <a:pPr rtl="0"/>
          <a:r>
            <a:rPr lang="en-US" b="1" dirty="0" smtClean="0">
              <a:hlinkClick xmlns:r="http://schemas.openxmlformats.org/officeDocument/2006/relationships" r:id="rId1"/>
            </a:rPr>
            <a:t>CLICK HERE!</a:t>
          </a:r>
          <a:endParaRPr lang="en-US" dirty="0"/>
        </a:p>
      </dgm:t>
    </dgm:pt>
    <dgm:pt modelId="{EB0013D7-2BA6-447E-8020-C773FDB43B32}" type="parTrans" cxnId="{92046BC9-1810-44A7-A4D0-CE45A2226EC6}">
      <dgm:prSet/>
      <dgm:spPr/>
      <dgm:t>
        <a:bodyPr/>
        <a:lstStyle/>
        <a:p>
          <a:endParaRPr lang="en-US"/>
        </a:p>
      </dgm:t>
    </dgm:pt>
    <dgm:pt modelId="{6ED0C778-87D6-45D0-A942-5BECB56BD474}" type="sibTrans" cxnId="{92046BC9-1810-44A7-A4D0-CE45A2226EC6}">
      <dgm:prSet/>
      <dgm:spPr/>
      <dgm:t>
        <a:bodyPr/>
        <a:lstStyle/>
        <a:p>
          <a:endParaRPr lang="en-US"/>
        </a:p>
      </dgm:t>
    </dgm:pt>
    <dgm:pt modelId="{81A0F15D-1ED0-4446-A9E4-A5D0EF49D4B4}" type="pres">
      <dgm:prSet presAssocID="{75ED11D3-250C-4553-8955-72A8CCA290D3}" presName="Name0" presStyleCnt="0">
        <dgm:presLayoutVars>
          <dgm:chMax/>
          <dgm:chPref/>
          <dgm:dir/>
        </dgm:presLayoutVars>
      </dgm:prSet>
      <dgm:spPr/>
      <dgm:t>
        <a:bodyPr/>
        <a:lstStyle/>
        <a:p>
          <a:endParaRPr lang="en-US"/>
        </a:p>
      </dgm:t>
    </dgm:pt>
    <dgm:pt modelId="{E1E4A4AD-276D-407A-88F4-453FA32C0308}" type="pres">
      <dgm:prSet presAssocID="{46D396B9-6E4A-4190-B6DA-06C4AF358FDB}" presName="composite" presStyleCnt="0">
        <dgm:presLayoutVars>
          <dgm:chMax/>
          <dgm:chPref/>
        </dgm:presLayoutVars>
      </dgm:prSet>
      <dgm:spPr/>
    </dgm:pt>
    <dgm:pt modelId="{07712B28-274D-4B0B-9991-FE7ED3F2500B}" type="pres">
      <dgm:prSet presAssocID="{46D396B9-6E4A-4190-B6DA-06C4AF358FDB}" presName="Image" presStyleLbl="bgImgPlace1" presStyleIdx="0" presStyleCnt="1" custScaleX="256371" custScaleY="203669"/>
      <dgm:spPr>
        <a:blipFill rotWithShape="1">
          <a:blip xmlns:r="http://schemas.openxmlformats.org/officeDocument/2006/relationships" r:embed="rId2"/>
          <a:stretch>
            <a:fillRect/>
          </a:stretch>
        </a:blipFill>
        <a:effectLst>
          <a:outerShdw blurRad="50800" dist="38100" dir="2700000" algn="tl" rotWithShape="0">
            <a:prstClr val="black">
              <a:alpha val="40000"/>
            </a:prstClr>
          </a:outerShdw>
        </a:effectLst>
      </dgm:spPr>
      <dgm:t>
        <a:bodyPr/>
        <a:lstStyle/>
        <a:p>
          <a:endParaRPr lang="en-US"/>
        </a:p>
      </dgm:t>
    </dgm:pt>
    <dgm:pt modelId="{A679353F-BFFB-4644-91E1-D88828EEE597}" type="pres">
      <dgm:prSet presAssocID="{46D396B9-6E4A-4190-B6DA-06C4AF358FDB}" presName="ParentText" presStyleLbl="revTx" presStyleIdx="0" presStyleCnt="1" custScaleX="106361" custScaleY="109204" custLinFactNeighborX="28921">
        <dgm:presLayoutVars>
          <dgm:chMax val="0"/>
          <dgm:chPref val="0"/>
          <dgm:bulletEnabled val="1"/>
        </dgm:presLayoutVars>
      </dgm:prSet>
      <dgm:spPr/>
      <dgm:t>
        <a:bodyPr/>
        <a:lstStyle/>
        <a:p>
          <a:endParaRPr lang="en-US"/>
        </a:p>
      </dgm:t>
    </dgm:pt>
    <dgm:pt modelId="{166DE1DB-7ABE-49D7-9676-DB1FEC043B7E}" type="pres">
      <dgm:prSet presAssocID="{46D396B9-6E4A-4190-B6DA-06C4AF358FDB}" presName="tlFrame" presStyleLbl="node1" presStyleIdx="0" presStyleCnt="4" custLinFactX="20425" custLinFactNeighborX="100000"/>
      <dgm:spPr/>
    </dgm:pt>
    <dgm:pt modelId="{0DA3FF52-89EB-4CB8-9AAB-4F2FBBA7662F}" type="pres">
      <dgm:prSet presAssocID="{46D396B9-6E4A-4190-B6DA-06C4AF358FDB}" presName="trFrame" presStyleLbl="node1" presStyleIdx="1" presStyleCnt="4" custLinFactX="20425" custLinFactNeighborX="100000"/>
      <dgm:spPr/>
    </dgm:pt>
    <dgm:pt modelId="{567906B3-4DE4-4048-94FA-A78F71C42DC7}" type="pres">
      <dgm:prSet presAssocID="{46D396B9-6E4A-4190-B6DA-06C4AF358FDB}" presName="blFrame" presStyleLbl="node1" presStyleIdx="2" presStyleCnt="4" custLinFactX="20425" custLinFactNeighborX="100000"/>
      <dgm:spPr/>
    </dgm:pt>
    <dgm:pt modelId="{1264FF54-8BDE-4A84-B95F-8F5214B6944D}" type="pres">
      <dgm:prSet presAssocID="{46D396B9-6E4A-4190-B6DA-06C4AF358FDB}" presName="brFrame" presStyleLbl="node1" presStyleIdx="3" presStyleCnt="4" custLinFactX="20425" custLinFactNeighborX="100000"/>
      <dgm:spPr/>
    </dgm:pt>
  </dgm:ptLst>
  <dgm:cxnLst>
    <dgm:cxn modelId="{8F152CE4-7C08-4152-BF00-429B6F2CA431}" type="presOf" srcId="{46D396B9-6E4A-4190-B6DA-06C4AF358FDB}" destId="{A679353F-BFFB-4644-91E1-D88828EEE597}" srcOrd="0" destOrd="0" presId="urn:microsoft.com/office/officeart/2009/3/layout/FramedTextPicture"/>
    <dgm:cxn modelId="{565FDA1F-0038-447C-A1DB-C93A0F18B1F6}" type="presOf" srcId="{75ED11D3-250C-4553-8955-72A8CCA290D3}" destId="{81A0F15D-1ED0-4446-A9E4-A5D0EF49D4B4}" srcOrd="0" destOrd="0" presId="urn:microsoft.com/office/officeart/2009/3/layout/FramedTextPicture"/>
    <dgm:cxn modelId="{92046BC9-1810-44A7-A4D0-CE45A2226EC6}" srcId="{75ED11D3-250C-4553-8955-72A8CCA290D3}" destId="{46D396B9-6E4A-4190-B6DA-06C4AF358FDB}" srcOrd="0" destOrd="0" parTransId="{EB0013D7-2BA6-447E-8020-C773FDB43B32}" sibTransId="{6ED0C778-87D6-45D0-A942-5BECB56BD474}"/>
    <dgm:cxn modelId="{2889B5D1-953E-4CD6-9731-935BD0C750A2}" type="presParOf" srcId="{81A0F15D-1ED0-4446-A9E4-A5D0EF49D4B4}" destId="{E1E4A4AD-276D-407A-88F4-453FA32C0308}" srcOrd="0" destOrd="0" presId="urn:microsoft.com/office/officeart/2009/3/layout/FramedTextPicture"/>
    <dgm:cxn modelId="{F0EDF481-D794-406D-A4AF-F13073A84C72}" type="presParOf" srcId="{E1E4A4AD-276D-407A-88F4-453FA32C0308}" destId="{07712B28-274D-4B0B-9991-FE7ED3F2500B}" srcOrd="0" destOrd="0" presId="urn:microsoft.com/office/officeart/2009/3/layout/FramedTextPicture"/>
    <dgm:cxn modelId="{EFDAED55-C97F-44E2-A1DA-E364F5C1C87E}" type="presParOf" srcId="{E1E4A4AD-276D-407A-88F4-453FA32C0308}" destId="{A679353F-BFFB-4644-91E1-D88828EEE597}" srcOrd="1" destOrd="0" presId="urn:microsoft.com/office/officeart/2009/3/layout/FramedTextPicture"/>
    <dgm:cxn modelId="{B3A2EC95-3C3A-4845-9E15-5AC5F84B874C}" type="presParOf" srcId="{E1E4A4AD-276D-407A-88F4-453FA32C0308}" destId="{166DE1DB-7ABE-49D7-9676-DB1FEC043B7E}" srcOrd="2" destOrd="0" presId="urn:microsoft.com/office/officeart/2009/3/layout/FramedTextPicture"/>
    <dgm:cxn modelId="{F30A8D89-2D26-4CCC-8A86-22412FCD67F0}" type="presParOf" srcId="{E1E4A4AD-276D-407A-88F4-453FA32C0308}" destId="{0DA3FF52-89EB-4CB8-9AAB-4F2FBBA7662F}" srcOrd="3" destOrd="0" presId="urn:microsoft.com/office/officeart/2009/3/layout/FramedTextPicture"/>
    <dgm:cxn modelId="{BF5CBBD2-11E8-4FDE-A771-140279D67F47}" type="presParOf" srcId="{E1E4A4AD-276D-407A-88F4-453FA32C0308}" destId="{567906B3-4DE4-4048-94FA-A78F71C42DC7}" srcOrd="4" destOrd="0" presId="urn:microsoft.com/office/officeart/2009/3/layout/FramedTextPicture"/>
    <dgm:cxn modelId="{36385306-9671-442D-A504-2B88BA676F46}" type="presParOf" srcId="{E1E4A4AD-276D-407A-88F4-453FA32C0308}" destId="{1264FF54-8BDE-4A84-B95F-8F5214B6944D}"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12B28-274D-4B0B-9991-FE7ED3F2500B}">
      <dsp:nvSpPr>
        <dsp:cNvPr id="0" name=""/>
        <dsp:cNvSpPr/>
      </dsp:nvSpPr>
      <dsp:spPr>
        <a:xfrm>
          <a:off x="383703" y="1025"/>
          <a:ext cx="2981824" cy="1579229"/>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A679353F-BFFB-4644-91E1-D88828EEE597}">
      <dsp:nvSpPr>
        <dsp:cNvPr id="0" name=""/>
        <dsp:cNvSpPr/>
      </dsp:nvSpPr>
      <dsp:spPr>
        <a:xfrm>
          <a:off x="2928877" y="1179981"/>
          <a:ext cx="1752628" cy="1111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1" kern="1200" dirty="0" smtClean="0">
              <a:hlinkClick xmlns:r="http://schemas.openxmlformats.org/officeDocument/2006/relationships" r:id="rId2"/>
            </a:rPr>
            <a:t>CLICK HERE!</a:t>
          </a:r>
          <a:endParaRPr lang="en-US" sz="3100" kern="1200" dirty="0"/>
        </a:p>
      </dsp:txBody>
      <dsp:txXfrm>
        <a:off x="2928877" y="1179981"/>
        <a:ext cx="1752628" cy="1111504"/>
      </dsp:txXfrm>
    </dsp:sp>
    <dsp:sp modelId="{166DE1DB-7ABE-49D7-9676-DB1FEC043B7E}">
      <dsp:nvSpPr>
        <dsp:cNvPr id="0" name=""/>
        <dsp:cNvSpPr/>
      </dsp:nvSpPr>
      <dsp:spPr>
        <a:xfrm>
          <a:off x="2835906" y="1081560"/>
          <a:ext cx="395740" cy="395842"/>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3FF52-89EB-4CB8-9AAB-4F2FBBA7662F}">
      <dsp:nvSpPr>
        <dsp:cNvPr id="0" name=""/>
        <dsp:cNvSpPr/>
      </dsp:nvSpPr>
      <dsp:spPr>
        <a:xfrm rot="5400000">
          <a:off x="4390160" y="1081611"/>
          <a:ext cx="395842" cy="39574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7906B3-4DE4-4048-94FA-A78F71C42DC7}">
      <dsp:nvSpPr>
        <dsp:cNvPr id="0" name=""/>
        <dsp:cNvSpPr/>
      </dsp:nvSpPr>
      <dsp:spPr>
        <a:xfrm rot="16200000">
          <a:off x="2835855" y="1994314"/>
          <a:ext cx="395842" cy="39574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64FF54-8BDE-4A84-B95F-8F5214B6944D}">
      <dsp:nvSpPr>
        <dsp:cNvPr id="0" name=""/>
        <dsp:cNvSpPr/>
      </dsp:nvSpPr>
      <dsp:spPr>
        <a:xfrm rot="10800000">
          <a:off x="4390211" y="1994263"/>
          <a:ext cx="395740" cy="395842"/>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3BBDC9-7D95-4C5C-A9C6-619739BD4B38}" type="datetimeFigureOut">
              <a:rPr lang="en-US" smtClean="0"/>
              <a:t>7/1/2024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B03FF8B-6935-4E8F-9D99-DF44B50E921C}" type="slidenum">
              <a:rPr lang="en-US" smtClean="0"/>
              <a:t>‹#›</a:t>
            </a:fld>
            <a:endParaRPr lang="en-US"/>
          </a:p>
        </p:txBody>
      </p:sp>
    </p:spTree>
    <p:extLst>
      <p:ext uri="{BB962C8B-B14F-4D97-AF65-F5344CB8AC3E}">
        <p14:creationId xmlns:p14="http://schemas.microsoft.com/office/powerpoint/2010/main" val="2298286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t>1</a:t>
            </a:fld>
            <a:endParaRPr lang="en-US"/>
          </a:p>
        </p:txBody>
      </p:sp>
    </p:spTree>
    <p:extLst>
      <p:ext uri="{BB962C8B-B14F-4D97-AF65-F5344CB8AC3E}">
        <p14:creationId xmlns:p14="http://schemas.microsoft.com/office/powerpoint/2010/main" val="2675338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a:t>
            </a:r>
            <a:r>
              <a:rPr lang="en-US" baseline="0" dirty="0" smtClean="0"/>
              <a:t> PIE CHART: Nomenclature </a:t>
            </a:r>
          </a:p>
          <a:p>
            <a:r>
              <a:rPr lang="en-US" baseline="0" dirty="0" smtClean="0"/>
              <a:t>Change to KSI</a:t>
            </a:r>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62053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a:t>
            </a:r>
            <a:r>
              <a:rPr lang="en-US" baseline="0" dirty="0" smtClean="0"/>
              <a:t> PIE CHART: Nomenclature </a:t>
            </a:r>
          </a:p>
          <a:p>
            <a:r>
              <a:rPr lang="en-US" baseline="0" dirty="0" smtClean="0"/>
              <a:t>Change to KSI</a:t>
            </a:r>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157313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7A604-1517-449D-90FD-FD4325741F3E}"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245277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7A604-1517-449D-90FD-FD4325741F3E}" type="slidenum">
              <a:rPr lang="en-US" smtClean="0"/>
              <a:t>39</a:t>
            </a:fld>
            <a:endParaRPr lang="en-US"/>
          </a:p>
        </p:txBody>
      </p:sp>
    </p:spTree>
    <p:extLst>
      <p:ext uri="{BB962C8B-B14F-4D97-AF65-F5344CB8AC3E}">
        <p14:creationId xmlns:p14="http://schemas.microsoft.com/office/powerpoint/2010/main" val="3735109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7A604-1517-449D-90FD-FD4325741F3E}" type="slidenum">
              <a:rPr lang="en-US" smtClean="0"/>
              <a:t>2</a:t>
            </a:fld>
            <a:endParaRPr lang="en-US"/>
          </a:p>
        </p:txBody>
      </p:sp>
    </p:spTree>
    <p:extLst>
      <p:ext uri="{BB962C8B-B14F-4D97-AF65-F5344CB8AC3E}">
        <p14:creationId xmlns:p14="http://schemas.microsoft.com/office/powerpoint/2010/main" val="3881253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7A604-1517-449D-90FD-FD4325741F3E}" type="slidenum">
              <a:rPr lang="en-US" smtClean="0"/>
              <a:t>4</a:t>
            </a:fld>
            <a:endParaRPr lang="en-US"/>
          </a:p>
        </p:txBody>
      </p:sp>
    </p:spTree>
    <p:extLst>
      <p:ext uri="{BB962C8B-B14F-4D97-AF65-F5344CB8AC3E}">
        <p14:creationId xmlns:p14="http://schemas.microsoft.com/office/powerpoint/2010/main" val="2872385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t>5</a:t>
            </a:fld>
            <a:endParaRPr lang="en-US"/>
          </a:p>
        </p:txBody>
      </p:sp>
    </p:spTree>
    <p:extLst>
      <p:ext uri="{BB962C8B-B14F-4D97-AF65-F5344CB8AC3E}">
        <p14:creationId xmlns:p14="http://schemas.microsoft.com/office/powerpoint/2010/main" val="1493492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7A604-1517-449D-90FD-FD4325741F3E}" type="slidenum">
              <a:rPr lang="en-US" smtClean="0"/>
              <a:t>6</a:t>
            </a:fld>
            <a:endParaRPr lang="en-US"/>
          </a:p>
        </p:txBody>
      </p:sp>
    </p:spTree>
    <p:extLst>
      <p:ext uri="{BB962C8B-B14F-4D97-AF65-F5344CB8AC3E}">
        <p14:creationId xmlns:p14="http://schemas.microsoft.com/office/powerpoint/2010/main" val="2876803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103597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7A604-1517-449D-90FD-FD4325741F3E}" type="slidenum">
              <a:rPr lang="en-US" smtClean="0"/>
              <a:t>16</a:t>
            </a:fld>
            <a:endParaRPr lang="en-US"/>
          </a:p>
        </p:txBody>
      </p:sp>
    </p:spTree>
    <p:extLst>
      <p:ext uri="{BB962C8B-B14F-4D97-AF65-F5344CB8AC3E}">
        <p14:creationId xmlns:p14="http://schemas.microsoft.com/office/powerpoint/2010/main" val="2001651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a:t>
            </a:r>
            <a:r>
              <a:rPr lang="en-US" baseline="0" dirty="0" smtClean="0"/>
              <a:t> PIE CHART: Nomenclature </a:t>
            </a:r>
          </a:p>
          <a:p>
            <a:r>
              <a:rPr lang="en-US" baseline="0" dirty="0" smtClean="0"/>
              <a:t>Change to KSI</a:t>
            </a:r>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385570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a:t>
            </a:r>
            <a:r>
              <a:rPr lang="en-US" baseline="0" dirty="0" smtClean="0"/>
              <a:t> PIE CHART: Nomenclature </a:t>
            </a:r>
          </a:p>
          <a:p>
            <a:r>
              <a:rPr lang="en-US" baseline="0" dirty="0" smtClean="0"/>
              <a:t>Change to KSI</a:t>
            </a:r>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178409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4EF1E4-2AD9-4DF9-BC81-9CEB04DCAD99}" type="datetime1">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4A79C-86BA-4374-9AE3-3A0010382100}" type="slidenum">
              <a:rPr lang="en-US" smtClean="0"/>
              <a:t>‹#›</a:t>
            </a:fld>
            <a:endParaRPr lang="en-US"/>
          </a:p>
        </p:txBody>
      </p:sp>
    </p:spTree>
    <p:extLst>
      <p:ext uri="{BB962C8B-B14F-4D97-AF65-F5344CB8AC3E}">
        <p14:creationId xmlns:p14="http://schemas.microsoft.com/office/powerpoint/2010/main" val="30405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87F782-218A-43C4-8401-62E9B1CE72B5}" type="datetime1">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4A79C-86BA-4374-9AE3-3A0010382100}" type="slidenum">
              <a:rPr lang="en-US" smtClean="0"/>
              <a:t>‹#›</a:t>
            </a:fld>
            <a:endParaRPr lang="en-US"/>
          </a:p>
        </p:txBody>
      </p:sp>
    </p:spTree>
    <p:extLst>
      <p:ext uri="{BB962C8B-B14F-4D97-AF65-F5344CB8AC3E}">
        <p14:creationId xmlns:p14="http://schemas.microsoft.com/office/powerpoint/2010/main" val="2975531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00E037-3609-4981-BD89-C3724134CDD4}" type="datetime1">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4A79C-86BA-4374-9AE3-3A0010382100}" type="slidenum">
              <a:rPr lang="en-US" smtClean="0"/>
              <a:t>‹#›</a:t>
            </a:fld>
            <a:endParaRPr lang="en-US"/>
          </a:p>
        </p:txBody>
      </p:sp>
    </p:spTree>
    <p:extLst>
      <p:ext uri="{BB962C8B-B14F-4D97-AF65-F5344CB8AC3E}">
        <p14:creationId xmlns:p14="http://schemas.microsoft.com/office/powerpoint/2010/main" val="3685221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4EF1E4-2AD9-4DF9-BC81-9CEB04DCAD99}" type="datetime1">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429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BD1F40B-FE4A-4E99-971D-83EE90C0C26B}" type="datetime1">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320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558ED2-2546-4977-B235-9D826157926C}" type="datetime1">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061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4AB3BF-2471-4502-8E5B-5BC3771E271F}" type="datetime1">
              <a:rPr lang="en-US" smtClean="0">
                <a:solidFill>
                  <a:prstClr val="black">
                    <a:tint val="75000"/>
                  </a:prstClr>
                </a:solidFill>
              </a:rPr>
              <a:pPr/>
              <a:t>7/1/2024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172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4581DB-7061-419F-9DD1-BEEBEAD50D91}" type="datetime1">
              <a:rPr lang="en-US" smtClean="0">
                <a:solidFill>
                  <a:prstClr val="black">
                    <a:tint val="75000"/>
                  </a:prstClr>
                </a:solidFill>
              </a:rPr>
              <a:pPr/>
              <a:t>7/1/2024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660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A133B-05F6-4E2A-B8B1-6158F91DA272}" type="datetime1">
              <a:rPr lang="en-US" smtClean="0">
                <a:solidFill>
                  <a:prstClr val="black">
                    <a:tint val="75000"/>
                  </a:prstClr>
                </a:solidFill>
              </a:rPr>
              <a:pPr/>
              <a:t>7/1/2024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682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11A86-46E6-42BE-99C6-522CA70A2965}" type="datetime1">
              <a:rPr lang="en-US" smtClean="0">
                <a:solidFill>
                  <a:prstClr val="black">
                    <a:tint val="75000"/>
                  </a:prstClr>
                </a:solidFill>
              </a:rPr>
              <a:pPr/>
              <a:t>7/1/2024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261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B97613-44B8-4842-A980-02304AF39DF1}" type="datetime1">
              <a:rPr lang="en-US" smtClean="0">
                <a:solidFill>
                  <a:prstClr val="black">
                    <a:tint val="75000"/>
                  </a:prstClr>
                </a:solidFill>
              </a:rPr>
              <a:pPr/>
              <a:t>7/1/2024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24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BD1F40B-FE4A-4E99-971D-83EE90C0C26B}" type="datetime1">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4A79C-86BA-4374-9AE3-3A0010382100}" type="slidenum">
              <a:rPr lang="en-US" smtClean="0"/>
              <a:t>‹#›</a:t>
            </a:fld>
            <a:endParaRPr lang="en-US"/>
          </a:p>
        </p:txBody>
      </p:sp>
    </p:spTree>
    <p:extLst>
      <p:ext uri="{BB962C8B-B14F-4D97-AF65-F5344CB8AC3E}">
        <p14:creationId xmlns:p14="http://schemas.microsoft.com/office/powerpoint/2010/main" val="3344290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0674A-3066-4FFA-9634-D7990593A127}" type="datetime1">
              <a:rPr lang="en-US" smtClean="0">
                <a:solidFill>
                  <a:prstClr val="black">
                    <a:tint val="75000"/>
                  </a:prstClr>
                </a:solidFill>
              </a:rPr>
              <a:pPr/>
              <a:t>7/1/2024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55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87F782-218A-43C4-8401-62E9B1CE72B5}" type="datetime1">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077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00E037-3609-4981-BD89-C3724134CDD4}" type="datetime1">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80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558ED2-2546-4977-B235-9D826157926C}" type="datetime1">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4A79C-86BA-4374-9AE3-3A0010382100}" type="slidenum">
              <a:rPr lang="en-US" smtClean="0"/>
              <a:t>‹#›</a:t>
            </a:fld>
            <a:endParaRPr lang="en-US"/>
          </a:p>
        </p:txBody>
      </p:sp>
    </p:spTree>
    <p:extLst>
      <p:ext uri="{BB962C8B-B14F-4D97-AF65-F5344CB8AC3E}">
        <p14:creationId xmlns:p14="http://schemas.microsoft.com/office/powerpoint/2010/main" val="10541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4AB3BF-2471-4502-8E5B-5BC3771E271F}" type="datetime1">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4A79C-86BA-4374-9AE3-3A0010382100}" type="slidenum">
              <a:rPr lang="en-US" smtClean="0"/>
              <a:t>‹#›</a:t>
            </a:fld>
            <a:endParaRPr lang="en-US"/>
          </a:p>
        </p:txBody>
      </p:sp>
    </p:spTree>
    <p:extLst>
      <p:ext uri="{BB962C8B-B14F-4D97-AF65-F5344CB8AC3E}">
        <p14:creationId xmlns:p14="http://schemas.microsoft.com/office/powerpoint/2010/main" val="277864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4581DB-7061-419F-9DD1-BEEBEAD50D91}" type="datetime1">
              <a:rPr lang="en-US" smtClean="0"/>
              <a:t>7/1/2024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84A79C-86BA-4374-9AE3-3A0010382100}" type="slidenum">
              <a:rPr lang="en-US" smtClean="0"/>
              <a:t>‹#›</a:t>
            </a:fld>
            <a:endParaRPr lang="en-US"/>
          </a:p>
        </p:txBody>
      </p:sp>
    </p:spTree>
    <p:extLst>
      <p:ext uri="{BB962C8B-B14F-4D97-AF65-F5344CB8AC3E}">
        <p14:creationId xmlns:p14="http://schemas.microsoft.com/office/powerpoint/2010/main" val="1263415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A133B-05F6-4E2A-B8B1-6158F91DA272}" type="datetime1">
              <a:rPr lang="en-US" smtClean="0"/>
              <a:t>7/1/2024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84A79C-86BA-4374-9AE3-3A0010382100}" type="slidenum">
              <a:rPr lang="en-US" smtClean="0"/>
              <a:t>‹#›</a:t>
            </a:fld>
            <a:endParaRPr lang="en-US"/>
          </a:p>
        </p:txBody>
      </p:sp>
    </p:spTree>
    <p:extLst>
      <p:ext uri="{BB962C8B-B14F-4D97-AF65-F5344CB8AC3E}">
        <p14:creationId xmlns:p14="http://schemas.microsoft.com/office/powerpoint/2010/main" val="2297302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11A86-46E6-42BE-99C6-522CA70A2965}" type="datetime1">
              <a:rPr lang="en-US" smtClean="0"/>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4A79C-86BA-4374-9AE3-3A0010382100}" type="slidenum">
              <a:rPr lang="en-US" smtClean="0"/>
              <a:t>‹#›</a:t>
            </a:fld>
            <a:endParaRPr lang="en-US"/>
          </a:p>
        </p:txBody>
      </p:sp>
    </p:spTree>
    <p:extLst>
      <p:ext uri="{BB962C8B-B14F-4D97-AF65-F5344CB8AC3E}">
        <p14:creationId xmlns:p14="http://schemas.microsoft.com/office/powerpoint/2010/main" val="2179840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B97613-44B8-4842-A980-02304AF39DF1}" type="datetime1">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4A79C-86BA-4374-9AE3-3A0010382100}" type="slidenum">
              <a:rPr lang="en-US" smtClean="0"/>
              <a:t>‹#›</a:t>
            </a:fld>
            <a:endParaRPr lang="en-US"/>
          </a:p>
        </p:txBody>
      </p:sp>
    </p:spTree>
    <p:extLst>
      <p:ext uri="{BB962C8B-B14F-4D97-AF65-F5344CB8AC3E}">
        <p14:creationId xmlns:p14="http://schemas.microsoft.com/office/powerpoint/2010/main" val="2581075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0674A-3066-4FFA-9634-D7990593A127}" type="datetime1">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4A79C-86BA-4374-9AE3-3A0010382100}" type="slidenum">
              <a:rPr lang="en-US" smtClean="0"/>
              <a:t>‹#›</a:t>
            </a:fld>
            <a:endParaRPr lang="en-US"/>
          </a:p>
        </p:txBody>
      </p:sp>
    </p:spTree>
    <p:extLst>
      <p:ext uri="{BB962C8B-B14F-4D97-AF65-F5344CB8AC3E}">
        <p14:creationId xmlns:p14="http://schemas.microsoft.com/office/powerpoint/2010/main" val="1859500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206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10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AFDAD-3019-42DE-9929-D069C51602DD}" type="datetime1">
              <a:rPr lang="en-US" smtClean="0"/>
              <a:t>7/1/2024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4A79C-86BA-4374-9AE3-3A0010382100}" type="slidenum">
              <a:rPr lang="en-US" smtClean="0"/>
              <a:t>‹#›</a:t>
            </a:fld>
            <a:endParaRPr lang="en-US"/>
          </a:p>
        </p:txBody>
      </p:sp>
      <p:sp>
        <p:nvSpPr>
          <p:cNvPr id="7" name="Google Shape;73;p10"/>
          <p:cNvSpPr/>
          <p:nvPr userDrawn="1"/>
        </p:nvSpPr>
        <p:spPr>
          <a:xfrm>
            <a:off x="7356366" y="6693278"/>
            <a:ext cx="3960984" cy="177422"/>
          </a:xfrm>
          <a:prstGeom prst="rect">
            <a:avLst/>
          </a:prstGeom>
          <a:solidFill>
            <a:srgbClr val="DBC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4;p10"/>
          <p:cNvSpPr/>
          <p:nvPr userDrawn="1"/>
        </p:nvSpPr>
        <p:spPr>
          <a:xfrm>
            <a:off x="11317350" y="6693276"/>
            <a:ext cx="893700" cy="177423"/>
          </a:xfrm>
          <a:prstGeom prst="rect">
            <a:avLst/>
          </a:prstGeom>
          <a:solidFill>
            <a:srgbClr val="6C4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5;p10"/>
          <p:cNvSpPr/>
          <p:nvPr userDrawn="1"/>
        </p:nvSpPr>
        <p:spPr>
          <a:xfrm>
            <a:off x="0" y="6693277"/>
            <a:ext cx="893700" cy="177423"/>
          </a:xfrm>
          <a:prstGeom prst="rect">
            <a:avLst/>
          </a:prstGeom>
          <a:solidFill>
            <a:srgbClr val="ACC4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6;p10"/>
          <p:cNvSpPr/>
          <p:nvPr userDrawn="1"/>
        </p:nvSpPr>
        <p:spPr>
          <a:xfrm>
            <a:off x="893710" y="6693277"/>
            <a:ext cx="6462600" cy="177423"/>
          </a:xfrm>
          <a:prstGeom prst="rect">
            <a:avLst/>
          </a:prstGeom>
          <a:solidFill>
            <a:srgbClr val="A29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550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0" kern="1200">
          <a:solidFill>
            <a:srgbClr val="23662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206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10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AFDAD-3019-42DE-9929-D069C51602DD}" type="datetime1">
              <a:rPr lang="en-US" smtClean="0">
                <a:solidFill>
                  <a:prstClr val="black">
                    <a:tint val="75000"/>
                  </a:prstClr>
                </a:solidFill>
              </a:rPr>
              <a:pPr/>
              <a:t>7/1/2024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4A79C-86BA-4374-9AE3-3A0010382100}" type="slidenum">
              <a:rPr lang="en-US" smtClean="0">
                <a:solidFill>
                  <a:prstClr val="black">
                    <a:tint val="75000"/>
                  </a:prstClr>
                </a:solidFill>
              </a:rPr>
              <a:pPr/>
              <a:t>‹#›</a:t>
            </a:fld>
            <a:endParaRPr lang="en-US">
              <a:solidFill>
                <a:prstClr val="black">
                  <a:tint val="75000"/>
                </a:prstClr>
              </a:solidFill>
            </a:endParaRPr>
          </a:p>
        </p:txBody>
      </p:sp>
      <p:sp>
        <p:nvSpPr>
          <p:cNvPr id="7" name="Google Shape;73;p10"/>
          <p:cNvSpPr/>
          <p:nvPr userDrawn="1"/>
        </p:nvSpPr>
        <p:spPr>
          <a:xfrm>
            <a:off x="7356366" y="6693278"/>
            <a:ext cx="3960984" cy="177422"/>
          </a:xfrm>
          <a:prstGeom prst="rect">
            <a:avLst/>
          </a:prstGeom>
          <a:solidFill>
            <a:srgbClr val="DBC9B7"/>
          </a:solidFill>
          <a:ln>
            <a:noFill/>
          </a:ln>
        </p:spPr>
        <p:txBody>
          <a:bodyPr spcFirstLastPara="1" wrap="square" lIns="91425" tIns="91425" rIns="91425" bIns="91425" anchor="ctr" anchorCtr="0">
            <a:noAutofit/>
          </a:bodyPr>
          <a:lstStyle/>
          <a:p>
            <a:endParaRPr>
              <a:solidFill>
                <a:prstClr val="black"/>
              </a:solidFill>
            </a:endParaRPr>
          </a:p>
        </p:txBody>
      </p:sp>
      <p:sp>
        <p:nvSpPr>
          <p:cNvPr id="8" name="Google Shape;74;p10"/>
          <p:cNvSpPr/>
          <p:nvPr userDrawn="1"/>
        </p:nvSpPr>
        <p:spPr>
          <a:xfrm>
            <a:off x="11317350" y="6693276"/>
            <a:ext cx="893700" cy="177423"/>
          </a:xfrm>
          <a:prstGeom prst="rect">
            <a:avLst/>
          </a:prstGeom>
          <a:solidFill>
            <a:srgbClr val="6C4C3E"/>
          </a:solidFill>
          <a:ln>
            <a:noFill/>
          </a:ln>
        </p:spPr>
        <p:txBody>
          <a:bodyPr spcFirstLastPara="1" wrap="square" lIns="91425" tIns="91425" rIns="91425" bIns="91425" anchor="ctr" anchorCtr="0">
            <a:noAutofit/>
          </a:bodyPr>
          <a:lstStyle/>
          <a:p>
            <a:endParaRPr>
              <a:solidFill>
                <a:prstClr val="black"/>
              </a:solidFill>
            </a:endParaRPr>
          </a:p>
        </p:txBody>
      </p:sp>
      <p:sp>
        <p:nvSpPr>
          <p:cNvPr id="9" name="Google Shape;75;p10"/>
          <p:cNvSpPr/>
          <p:nvPr userDrawn="1"/>
        </p:nvSpPr>
        <p:spPr>
          <a:xfrm>
            <a:off x="0" y="6693277"/>
            <a:ext cx="893700" cy="177423"/>
          </a:xfrm>
          <a:prstGeom prst="rect">
            <a:avLst/>
          </a:prstGeom>
          <a:solidFill>
            <a:srgbClr val="ACC4AC"/>
          </a:solidFill>
          <a:ln>
            <a:noFill/>
          </a:ln>
        </p:spPr>
        <p:txBody>
          <a:bodyPr spcFirstLastPara="1" wrap="square" lIns="91425" tIns="91425" rIns="91425" bIns="91425" anchor="ctr" anchorCtr="0">
            <a:noAutofit/>
          </a:bodyPr>
          <a:lstStyle/>
          <a:p>
            <a:endParaRPr>
              <a:solidFill>
                <a:prstClr val="black"/>
              </a:solidFill>
            </a:endParaRPr>
          </a:p>
        </p:txBody>
      </p:sp>
      <p:sp>
        <p:nvSpPr>
          <p:cNvPr id="10" name="Google Shape;76;p10"/>
          <p:cNvSpPr/>
          <p:nvPr userDrawn="1"/>
        </p:nvSpPr>
        <p:spPr>
          <a:xfrm>
            <a:off x="893710" y="6693277"/>
            <a:ext cx="6462600" cy="177423"/>
          </a:xfrm>
          <a:prstGeom prst="rect">
            <a:avLst/>
          </a:prstGeom>
          <a:solidFill>
            <a:srgbClr val="A2917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3010779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0" kern="1200">
          <a:solidFill>
            <a:srgbClr val="23662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tif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tiff"/><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22.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city.fortbragg.com/departments/community-development/general-plan-zoning-information/inland-land-use-development-and-general-plan/-folder-42"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chart" Target="../charts/chart1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6.xml"/><Relationship Id="rId7" Type="http://schemas.openxmlformats.org/officeDocument/2006/relationships/chart" Target="../charts/chart2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 Id="rId5" Type="http://schemas.openxmlformats.org/officeDocument/2006/relationships/image" Target="../media/image50.jpeg"/><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endoroadsafetyplan.com/"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1"/>
          <p:cNvSpPr txBox="1">
            <a:spLocks/>
          </p:cNvSpPr>
          <p:nvPr/>
        </p:nvSpPr>
        <p:spPr>
          <a:xfrm>
            <a:off x="329286" y="2672653"/>
            <a:ext cx="11568074" cy="96004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b="0" kern="1200">
                <a:solidFill>
                  <a:srgbClr val="236621"/>
                </a:solidFill>
                <a:latin typeface="Lato" panose="020F0502020204030203" pitchFamily="34" charset="0"/>
                <a:ea typeface="+mj-ea"/>
                <a:cs typeface="+mj-cs"/>
              </a:defRPr>
            </a:lvl1pPr>
          </a:lstStyle>
          <a:p>
            <a:pPr algn="l"/>
            <a:r>
              <a:rPr lang="en-US" b="1" dirty="0" smtClean="0">
                <a:solidFill>
                  <a:schemeClr val="bg1"/>
                </a:solidFill>
                <a:latin typeface="+mn-lt"/>
              </a:rPr>
              <a:t>Local Roadway Safety Plan &amp; Vision Zero</a:t>
            </a:r>
            <a:endParaRPr lang="en-US" b="1" dirty="0">
              <a:solidFill>
                <a:schemeClr val="bg1"/>
              </a:solidFill>
              <a:latin typeface="+mn-lt"/>
            </a:endParaRPr>
          </a:p>
        </p:txBody>
      </p:sp>
      <p:sp>
        <p:nvSpPr>
          <p:cNvPr id="22" name="Subtitle 2"/>
          <p:cNvSpPr txBox="1">
            <a:spLocks/>
          </p:cNvSpPr>
          <p:nvPr/>
        </p:nvSpPr>
        <p:spPr>
          <a:xfrm>
            <a:off x="329287" y="3763190"/>
            <a:ext cx="9144000" cy="13794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smtClean="0">
                <a:solidFill>
                  <a:schemeClr val="bg1"/>
                </a:solidFill>
                <a:latin typeface="+mn-lt"/>
              </a:rPr>
              <a:t>Stakeholder Meeting</a:t>
            </a:r>
          </a:p>
          <a:p>
            <a:pPr algn="l"/>
            <a:r>
              <a:rPr lang="en-US" b="1" dirty="0" smtClean="0">
                <a:solidFill>
                  <a:schemeClr val="bg1"/>
                </a:solidFill>
                <a:latin typeface="+mn-lt"/>
              </a:rPr>
              <a:t>March 29, 2023</a:t>
            </a:r>
          </a:p>
        </p:txBody>
      </p:sp>
      <p:sp>
        <p:nvSpPr>
          <p:cNvPr id="4" name="Slide Number Placeholder 3"/>
          <p:cNvSpPr>
            <a:spLocks noGrp="1"/>
          </p:cNvSpPr>
          <p:nvPr>
            <p:ph type="sldNum" sz="quarter" idx="12"/>
          </p:nvPr>
        </p:nvSpPr>
        <p:spPr/>
        <p:txBody>
          <a:bodyPr/>
          <a:lstStyle/>
          <a:p>
            <a:fld id="{0184A79C-86BA-4374-9AE3-3A0010382100}" type="slidenum">
              <a:rPr lang="en-US" smtClean="0"/>
              <a:t>1</a:t>
            </a:fld>
            <a:endParaRPr lang="en-US"/>
          </a:p>
        </p:txBody>
      </p:sp>
      <p:pic>
        <p:nvPicPr>
          <p:cNvPr id="12" name="Picture 4" descr="Navarro River Redwoods State P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1955005"/>
            <a:ext cx="12192000" cy="3355378"/>
          </a:xfrm>
          <a:prstGeom prst="rect">
            <a:avLst/>
          </a:prstGeom>
          <a:solidFill>
            <a:schemeClr val="accent4">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311963" y="2838060"/>
            <a:ext cx="11568074" cy="9600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rgbClr val="236621"/>
                </a:solidFill>
                <a:latin typeface="Lato" panose="020F0502020204030203" pitchFamily="34" charset="0"/>
                <a:ea typeface="+mj-ea"/>
                <a:cs typeface="+mj-cs"/>
              </a:defRPr>
            </a:lvl1pPr>
          </a:lstStyle>
          <a:p>
            <a:pPr algn="l"/>
            <a:r>
              <a:rPr lang="en-US" sz="5400" b="1" dirty="0" smtClean="0">
                <a:solidFill>
                  <a:schemeClr val="bg1"/>
                </a:solidFill>
                <a:latin typeface="+mn-lt"/>
              </a:rPr>
              <a:t>Local Road Safety/Action Plan Update</a:t>
            </a:r>
            <a:endParaRPr lang="en-US" sz="5400" b="1" dirty="0">
              <a:solidFill>
                <a:schemeClr val="bg1"/>
              </a:solidFill>
              <a:latin typeface="+mn-lt"/>
            </a:endParaRPr>
          </a:p>
        </p:txBody>
      </p:sp>
      <p:sp>
        <p:nvSpPr>
          <p:cNvPr id="15" name="Subtitle 2"/>
          <p:cNvSpPr txBox="1">
            <a:spLocks/>
          </p:cNvSpPr>
          <p:nvPr/>
        </p:nvSpPr>
        <p:spPr>
          <a:xfrm>
            <a:off x="329287" y="3763190"/>
            <a:ext cx="9144000" cy="13794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smtClean="0">
                <a:solidFill>
                  <a:schemeClr val="bg1"/>
                </a:solidFill>
                <a:latin typeface="+mn-lt"/>
              </a:rPr>
              <a:t>Public Workshop #5 - Virtual</a:t>
            </a:r>
          </a:p>
          <a:p>
            <a:pPr algn="l"/>
            <a:r>
              <a:rPr lang="en-US" b="1" dirty="0" smtClean="0">
                <a:solidFill>
                  <a:schemeClr val="bg1"/>
                </a:solidFill>
                <a:latin typeface="+mn-lt"/>
              </a:rPr>
              <a:t>June 27, 2024</a:t>
            </a:r>
          </a:p>
        </p:txBody>
      </p:sp>
      <p:pic>
        <p:nvPicPr>
          <p:cNvPr id="16" name="Picture 2" descr="File:Seal of Mendocino County, California.png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287" y="1159907"/>
            <a:ext cx="1767254" cy="17672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2975" y="4422398"/>
            <a:ext cx="1849025" cy="1040177"/>
          </a:xfrm>
          <a:prstGeom prst="rect">
            <a:avLst/>
          </a:prstGeom>
        </p:spPr>
      </p:pic>
    </p:spTree>
    <p:extLst>
      <p:ext uri="{BB962C8B-B14F-4D97-AF65-F5344CB8AC3E}">
        <p14:creationId xmlns:p14="http://schemas.microsoft.com/office/powerpoint/2010/main" val="1813224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p:cNvGraphicFramePr>
            <a:graphicFrameLocks/>
          </p:cNvGraphicFramePr>
          <p:nvPr>
            <p:extLst>
              <p:ext uri="{D42A27DB-BD31-4B8C-83A1-F6EECF244321}">
                <p14:modId xmlns:p14="http://schemas.microsoft.com/office/powerpoint/2010/main" val="2553228720"/>
              </p:ext>
            </p:extLst>
          </p:nvPr>
        </p:nvGraphicFramePr>
        <p:xfrm>
          <a:off x="106802" y="1592291"/>
          <a:ext cx="6278913" cy="29840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a:graphicFrameLocks/>
          </p:cNvGraphicFramePr>
          <p:nvPr>
            <p:extLst>
              <p:ext uri="{D42A27DB-BD31-4B8C-83A1-F6EECF244321}">
                <p14:modId xmlns:p14="http://schemas.microsoft.com/office/powerpoint/2010/main" val="1084850145"/>
              </p:ext>
            </p:extLst>
          </p:nvPr>
        </p:nvGraphicFramePr>
        <p:xfrm>
          <a:off x="6014902" y="1580232"/>
          <a:ext cx="6095817" cy="245328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8085925" y="4985494"/>
            <a:ext cx="3404387" cy="1077218"/>
          </a:xfrm>
          <a:prstGeom prst="rect">
            <a:avLst/>
          </a:prstGeom>
          <a:noFill/>
        </p:spPr>
        <p:txBody>
          <a:bodyPr wrap="square" rtlCol="0">
            <a:spAutoFit/>
          </a:bodyPr>
          <a:lstStyle/>
          <a:p>
            <a:r>
              <a:rPr lang="en-US" sz="1600" dirty="0" smtClean="0"/>
              <a:t>Corridors with the most comments:</a:t>
            </a:r>
          </a:p>
          <a:p>
            <a:pPr marL="285750" indent="-285750">
              <a:buFont typeface="Arial" panose="020B0604020202020204" pitchFamily="34" charset="0"/>
              <a:buChar char="•"/>
            </a:pPr>
            <a:r>
              <a:rPr lang="en-US" sz="1600" dirty="0" smtClean="0">
                <a:solidFill>
                  <a:srgbClr val="276624"/>
                </a:solidFill>
              </a:rPr>
              <a:t>Highway 1 (Fort Bragg)</a:t>
            </a:r>
          </a:p>
          <a:p>
            <a:pPr marL="285750" indent="-285750">
              <a:buFont typeface="Arial" panose="020B0604020202020204" pitchFamily="34" charset="0"/>
              <a:buChar char="•"/>
            </a:pPr>
            <a:r>
              <a:rPr lang="en-US" sz="1600" dirty="0" smtClean="0">
                <a:solidFill>
                  <a:srgbClr val="276624"/>
                </a:solidFill>
              </a:rPr>
              <a:t>Albion Ridge Rd (County)</a:t>
            </a:r>
          </a:p>
          <a:p>
            <a:pPr marL="285750" indent="-285750">
              <a:buFont typeface="Arial" panose="020B0604020202020204" pitchFamily="34" charset="0"/>
              <a:buChar char="•"/>
            </a:pPr>
            <a:r>
              <a:rPr lang="en-US" sz="1600" dirty="0" smtClean="0">
                <a:solidFill>
                  <a:srgbClr val="276624"/>
                </a:solidFill>
              </a:rPr>
              <a:t>E Pine St (Fort Bragg)</a:t>
            </a:r>
            <a:endParaRPr lang="en-US" sz="1600" dirty="0">
              <a:solidFill>
                <a:srgbClr val="276624"/>
              </a:solidFill>
            </a:endParaRPr>
          </a:p>
        </p:txBody>
      </p:sp>
      <p:sp>
        <p:nvSpPr>
          <p:cNvPr id="16" name="Right Arrow 15"/>
          <p:cNvSpPr/>
          <p:nvPr/>
        </p:nvSpPr>
        <p:spPr>
          <a:xfrm rot="10800000">
            <a:off x="1519195" y="1928916"/>
            <a:ext cx="495134" cy="5564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flipH="1">
            <a:off x="2058350" y="1776812"/>
            <a:ext cx="1956265" cy="276999"/>
          </a:xfrm>
          <a:prstGeom prst="rect">
            <a:avLst/>
          </a:prstGeom>
          <a:noFill/>
        </p:spPr>
        <p:txBody>
          <a:bodyPr wrap="square" rtlCol="0">
            <a:spAutoFit/>
          </a:bodyPr>
          <a:lstStyle/>
          <a:p>
            <a:r>
              <a:rPr lang="en-US" sz="1200" i="1" dirty="0" smtClean="0">
                <a:solidFill>
                  <a:schemeClr val="tx2"/>
                </a:solidFill>
                <a:latin typeface="Segoe UI" panose="020B0502040204020203" pitchFamily="34" charset="0"/>
                <a:cs typeface="Segoe UI" panose="020B0502040204020203" pitchFamily="34" charset="0"/>
              </a:rPr>
              <a:t>Most commented concern</a:t>
            </a:r>
            <a:endParaRPr lang="en-US" sz="1200" i="1" dirty="0">
              <a:solidFill>
                <a:schemeClr val="tx2"/>
              </a:solidFill>
              <a:latin typeface="Segoe UI" panose="020B0502040204020203" pitchFamily="34" charset="0"/>
              <a:cs typeface="Segoe UI" panose="020B0502040204020203" pitchFamily="34" charset="0"/>
            </a:endParaRPr>
          </a:p>
        </p:txBody>
      </p:sp>
      <p:sp>
        <p:nvSpPr>
          <p:cNvPr id="18" name="Rectangle 17"/>
          <p:cNvSpPr/>
          <p:nvPr/>
        </p:nvSpPr>
        <p:spPr>
          <a:xfrm>
            <a:off x="623428" y="1844607"/>
            <a:ext cx="265602" cy="1643605"/>
          </a:xfrm>
          <a:prstGeom prst="rect">
            <a:avLst/>
          </a:prstGeom>
          <a:noFill/>
          <a:ln w="19050">
            <a:solidFill>
              <a:srgbClr val="FD02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54599" y="1253737"/>
            <a:ext cx="4886241" cy="338554"/>
          </a:xfrm>
          <a:prstGeom prst="rect">
            <a:avLst/>
          </a:prstGeom>
        </p:spPr>
        <p:txBody>
          <a:bodyPr wrap="square">
            <a:spAutoFit/>
          </a:bodyPr>
          <a:lstStyle/>
          <a:p>
            <a:pPr algn="ctr"/>
            <a:r>
              <a:rPr lang="en-US" sz="1600" b="1" dirty="0" smtClean="0"/>
              <a:t>Traffic Concerns</a:t>
            </a:r>
            <a:endParaRPr lang="en-US" sz="1600" b="1" dirty="0">
              <a:solidFill>
                <a:srgbClr val="276624"/>
              </a:solidFill>
            </a:endParaRPr>
          </a:p>
        </p:txBody>
      </p:sp>
      <p:sp>
        <p:nvSpPr>
          <p:cNvPr id="23" name="Rectangle 22"/>
          <p:cNvSpPr/>
          <p:nvPr/>
        </p:nvSpPr>
        <p:spPr>
          <a:xfrm>
            <a:off x="6640957" y="1304970"/>
            <a:ext cx="5021526" cy="338554"/>
          </a:xfrm>
          <a:prstGeom prst="rect">
            <a:avLst/>
          </a:prstGeom>
        </p:spPr>
        <p:txBody>
          <a:bodyPr wrap="square">
            <a:spAutoFit/>
          </a:bodyPr>
          <a:lstStyle/>
          <a:p>
            <a:pPr algn="ctr"/>
            <a:r>
              <a:rPr lang="en-US" sz="1600" b="1" dirty="0" smtClean="0"/>
              <a:t>Corridors with traffic concerns </a:t>
            </a:r>
            <a:endParaRPr lang="en-US" sz="1600" b="1" dirty="0">
              <a:solidFill>
                <a:srgbClr val="276624"/>
              </a:solidFill>
            </a:endParaRPr>
          </a:p>
        </p:txBody>
      </p:sp>
      <p:sp>
        <p:nvSpPr>
          <p:cNvPr id="24" name="TextBox 23"/>
          <p:cNvSpPr txBox="1"/>
          <p:nvPr/>
        </p:nvSpPr>
        <p:spPr>
          <a:xfrm>
            <a:off x="318366" y="4747356"/>
            <a:ext cx="6992522" cy="1477328"/>
          </a:xfrm>
          <a:prstGeom prst="rect">
            <a:avLst/>
          </a:prstGeom>
          <a:noFill/>
        </p:spPr>
        <p:txBody>
          <a:bodyPr wrap="square" rtlCol="0">
            <a:spAutoFit/>
          </a:bodyPr>
          <a:lstStyle/>
          <a:p>
            <a:pPr marL="285750" indent="-285750">
              <a:buFont typeface="Arial" panose="020B0604020202020204" pitchFamily="34" charset="0"/>
              <a:buChar char="•"/>
            </a:pPr>
            <a:r>
              <a:rPr lang="en-US" sz="1500" b="1" dirty="0" smtClean="0">
                <a:latin typeface="Segoe UI" panose="020B0502040204020203" pitchFamily="34" charset="0"/>
                <a:cs typeface="Segoe UI" panose="020B0502040204020203" pitchFamily="34" charset="0"/>
              </a:rPr>
              <a:t>A total of 41 unique comments were received through the map input platform</a:t>
            </a:r>
          </a:p>
          <a:p>
            <a:pPr marL="285750" indent="-285750">
              <a:buFont typeface="Arial" panose="020B0604020202020204" pitchFamily="34" charset="0"/>
              <a:buChar char="•"/>
            </a:pPr>
            <a:r>
              <a:rPr lang="en-US" sz="1500" dirty="0" smtClean="0">
                <a:latin typeface="Segoe UI" panose="020B0502040204020203" pitchFamily="34" charset="0"/>
                <a:cs typeface="Segoe UI" panose="020B0502040204020203" pitchFamily="34" charset="0"/>
              </a:rPr>
              <a:t>13 residents were concerned about safety due to speeding: </a:t>
            </a:r>
          </a:p>
          <a:p>
            <a:pPr marL="285750" indent="-285750">
              <a:buFont typeface="Arial" panose="020B0604020202020204" pitchFamily="34" charset="0"/>
              <a:buChar char="•"/>
            </a:pPr>
            <a:r>
              <a:rPr lang="en-US" sz="1500" dirty="0" smtClean="0">
                <a:latin typeface="Segoe UI" panose="020B0502040204020203" pitchFamily="34" charset="0"/>
                <a:cs typeface="Segoe UI" panose="020B0502040204020203" pitchFamily="34" charset="0"/>
              </a:rPr>
              <a:t>13 residents were concerned about </a:t>
            </a:r>
            <a:r>
              <a:rPr lang="en-US" sz="1500" dirty="0">
                <a:latin typeface="Segoe UI" panose="020B0502040204020203" pitchFamily="34" charset="0"/>
                <a:cs typeface="Segoe UI" panose="020B0502040204020203" pitchFamily="34" charset="0"/>
              </a:rPr>
              <a:t>p</a:t>
            </a:r>
            <a:r>
              <a:rPr lang="en-US" sz="1500" dirty="0" smtClean="0">
                <a:latin typeface="Segoe UI" panose="020B0502040204020203" pitchFamily="34" charset="0"/>
                <a:cs typeface="Segoe UI" panose="020B0502040204020203" pitchFamily="34" charset="0"/>
              </a:rPr>
              <a:t>edestrian </a:t>
            </a:r>
            <a:r>
              <a:rPr lang="en-US" sz="1500" dirty="0">
                <a:latin typeface="Segoe UI" panose="020B0502040204020203" pitchFamily="34" charset="0"/>
                <a:cs typeface="Segoe UI" panose="020B0502040204020203" pitchFamily="34" charset="0"/>
              </a:rPr>
              <a:t>s</a:t>
            </a:r>
            <a:r>
              <a:rPr lang="en-US" sz="1500" dirty="0" smtClean="0">
                <a:latin typeface="Segoe UI" panose="020B0502040204020203" pitchFamily="34" charset="0"/>
                <a:cs typeface="Segoe UI" panose="020B0502040204020203" pitchFamily="34" charset="0"/>
              </a:rPr>
              <a:t>afety </a:t>
            </a:r>
          </a:p>
          <a:p>
            <a:pPr marL="285750" indent="-285750">
              <a:buFont typeface="Arial" panose="020B0604020202020204" pitchFamily="34" charset="0"/>
              <a:buChar char="•"/>
            </a:pPr>
            <a:r>
              <a:rPr lang="en-US" sz="1500" dirty="0" smtClean="0">
                <a:latin typeface="Segoe UI" panose="020B0502040204020203" pitchFamily="34" charset="0"/>
                <a:cs typeface="Segoe UI" panose="020B0502040204020203" pitchFamily="34" charset="0"/>
              </a:rPr>
              <a:t>Additional concerns related to intersection safety, school safety, pavement condition, limited visibility and bicycle safety </a:t>
            </a:r>
          </a:p>
        </p:txBody>
      </p:sp>
      <p:sp>
        <p:nvSpPr>
          <p:cNvPr id="27" name="Rectangle 26"/>
          <p:cNvSpPr/>
          <p:nvPr/>
        </p:nvSpPr>
        <p:spPr>
          <a:xfrm>
            <a:off x="6522746" y="1668695"/>
            <a:ext cx="265602" cy="1809357"/>
          </a:xfrm>
          <a:prstGeom prst="rect">
            <a:avLst/>
          </a:prstGeom>
          <a:noFill/>
          <a:ln w="19050">
            <a:solidFill>
              <a:srgbClr val="FD02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029388" y="2584813"/>
            <a:ext cx="265602" cy="893239"/>
          </a:xfrm>
          <a:prstGeom prst="rect">
            <a:avLst/>
          </a:prstGeom>
          <a:noFill/>
          <a:ln w="19050">
            <a:solidFill>
              <a:srgbClr val="FD02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545758" y="2584813"/>
            <a:ext cx="265602" cy="903399"/>
          </a:xfrm>
          <a:prstGeom prst="rect">
            <a:avLst/>
          </a:prstGeom>
          <a:noFill/>
          <a:ln w="19050">
            <a:solidFill>
              <a:srgbClr val="FD02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39798" y="1853998"/>
            <a:ext cx="265602" cy="1624054"/>
          </a:xfrm>
          <a:prstGeom prst="rect">
            <a:avLst/>
          </a:prstGeom>
          <a:noFill/>
          <a:ln w="19050">
            <a:solidFill>
              <a:srgbClr val="FD02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303791" y="14412"/>
            <a:ext cx="8351931" cy="1325563"/>
          </a:xfrm>
        </p:spPr>
        <p:txBody>
          <a:bodyPr vert="horz" lIns="91440" tIns="45720" rIns="91440" bIns="45720" rtlCol="0" anchor="ctr">
            <a:normAutofit/>
          </a:bodyPr>
          <a:lstStyle/>
          <a:p>
            <a:r>
              <a:rPr lang="en-US" dirty="0" smtClean="0">
                <a:solidFill>
                  <a:srgbClr val="FFC000"/>
                </a:solidFill>
                <a:latin typeface="+mn-lt"/>
              </a:rPr>
              <a:t>Map Input Comments</a:t>
            </a:r>
            <a:endParaRPr lang="en-US" dirty="0">
              <a:solidFill>
                <a:srgbClr val="FFC000"/>
              </a:solidFill>
              <a:latin typeface="+mn-lt"/>
            </a:endParaRPr>
          </a:p>
        </p:txBody>
      </p:sp>
      <p:sp>
        <p:nvSpPr>
          <p:cNvPr id="21" name="Rectangle 20"/>
          <p:cNvSpPr/>
          <p:nvPr/>
        </p:nvSpPr>
        <p:spPr>
          <a:xfrm>
            <a:off x="8037345" y="2584813"/>
            <a:ext cx="265602" cy="903399"/>
          </a:xfrm>
          <a:prstGeom prst="rect">
            <a:avLst/>
          </a:prstGeom>
          <a:noFill/>
          <a:ln w="19050">
            <a:solidFill>
              <a:srgbClr val="FD02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543813" y="2579733"/>
            <a:ext cx="265602" cy="903399"/>
          </a:xfrm>
          <a:prstGeom prst="rect">
            <a:avLst/>
          </a:prstGeom>
          <a:noFill/>
          <a:ln w="19050">
            <a:solidFill>
              <a:srgbClr val="FD02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0800000">
            <a:off x="6908667" y="1826178"/>
            <a:ext cx="495134" cy="5564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flipH="1">
            <a:off x="7357748" y="1717859"/>
            <a:ext cx="1956265" cy="276999"/>
          </a:xfrm>
          <a:prstGeom prst="rect">
            <a:avLst/>
          </a:prstGeom>
          <a:noFill/>
        </p:spPr>
        <p:txBody>
          <a:bodyPr wrap="square" rtlCol="0">
            <a:spAutoFit/>
          </a:bodyPr>
          <a:lstStyle/>
          <a:p>
            <a:r>
              <a:rPr lang="en-US" sz="1200" i="1" dirty="0" smtClean="0">
                <a:solidFill>
                  <a:schemeClr val="tx2"/>
                </a:solidFill>
                <a:latin typeface="Segoe UI" panose="020B0502040204020203" pitchFamily="34" charset="0"/>
                <a:cs typeface="Segoe UI" panose="020B0502040204020203" pitchFamily="34" charset="0"/>
              </a:rPr>
              <a:t>Most commented corridor</a:t>
            </a:r>
            <a:endParaRPr lang="en-US" sz="1200" i="1" dirty="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706311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111378" y="-119504"/>
            <a:ext cx="10515600" cy="1325563"/>
          </a:xfrm>
        </p:spPr>
        <p:txBody>
          <a:bodyPr>
            <a:normAutofit/>
          </a:bodyPr>
          <a:lstStyle/>
          <a:p>
            <a:r>
              <a:rPr lang="en-US" dirty="0" smtClean="0">
                <a:solidFill>
                  <a:srgbClr val="FFC000"/>
                </a:solidFill>
              </a:rPr>
              <a:t>Additional Community Comments</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11</a:t>
            </a:fld>
            <a:endParaRPr lang="en-US" dirty="0">
              <a:solidFill>
                <a:prstClr val="black">
                  <a:tint val="75000"/>
                </a:prst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49052091"/>
              </p:ext>
            </p:extLst>
          </p:nvPr>
        </p:nvGraphicFramePr>
        <p:xfrm>
          <a:off x="205321" y="1283663"/>
          <a:ext cx="9680626" cy="3385651"/>
        </p:xfrm>
        <a:graphic>
          <a:graphicData uri="http://schemas.openxmlformats.org/drawingml/2006/table">
            <a:tbl>
              <a:tblPr firstRow="1" firstCol="1" bandRow="1">
                <a:tableStyleId>{5C22544A-7EE6-4342-B048-85BDC9FD1C3A}</a:tableStyleId>
              </a:tblPr>
              <a:tblGrid>
                <a:gridCol w="2255219">
                  <a:extLst>
                    <a:ext uri="{9D8B030D-6E8A-4147-A177-3AD203B41FA5}">
                      <a16:colId xmlns:a16="http://schemas.microsoft.com/office/drawing/2014/main" val="20000"/>
                    </a:ext>
                  </a:extLst>
                </a:gridCol>
                <a:gridCol w="5917449">
                  <a:extLst>
                    <a:ext uri="{9D8B030D-6E8A-4147-A177-3AD203B41FA5}">
                      <a16:colId xmlns:a16="http://schemas.microsoft.com/office/drawing/2014/main" val="3371745926"/>
                    </a:ext>
                  </a:extLst>
                </a:gridCol>
                <a:gridCol w="1507958">
                  <a:extLst>
                    <a:ext uri="{9D8B030D-6E8A-4147-A177-3AD203B41FA5}">
                      <a16:colId xmlns:a16="http://schemas.microsoft.com/office/drawing/2014/main" val="1318939364"/>
                    </a:ext>
                  </a:extLst>
                </a:gridCol>
              </a:tblGrid>
              <a:tr h="399974">
                <a:tc>
                  <a:txBody>
                    <a:bodyPr/>
                    <a:lstStyle/>
                    <a:p>
                      <a:pPr marL="0" marR="0" algn="ctr">
                        <a:lnSpc>
                          <a:spcPct val="115000"/>
                        </a:lnSpc>
                        <a:spcBef>
                          <a:spcPts val="1200"/>
                        </a:spcBef>
                        <a:spcAft>
                          <a:spcPts val="0"/>
                        </a:spcAft>
                      </a:pPr>
                      <a:r>
                        <a:rPr lang="en-US" sz="1100" dirty="0">
                          <a:effectLst/>
                          <a:latin typeface="Segoe UI" panose="020B0502040204020203" pitchFamily="34" charset="0"/>
                          <a:cs typeface="Segoe UI" panose="020B0502040204020203" pitchFamily="34" charset="0"/>
                        </a:rPr>
                        <a:t>Location</a:t>
                      </a:r>
                      <a:endParaRPr lang="en-US" sz="11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baseline="0" dirty="0" smtClean="0">
                          <a:effectLst/>
                          <a:latin typeface="Segoe UI" panose="020B0502040204020203" pitchFamily="34" charset="0"/>
                          <a:cs typeface="Segoe UI" panose="020B0502040204020203" pitchFamily="34" charset="0"/>
                        </a:rPr>
                        <a:t>Concerns </a:t>
                      </a:r>
                      <a:endParaRPr lang="en-US" sz="11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b="1" dirty="0" smtClean="0">
                          <a:effectLst/>
                          <a:latin typeface="Segoe UI" panose="020B0502040204020203" pitchFamily="34" charset="0"/>
                          <a:ea typeface="Calibri" panose="020F0502020204030204" pitchFamily="34" charset="0"/>
                          <a:cs typeface="Segoe UI" panose="020B0502040204020203" pitchFamily="34" charset="0"/>
                        </a:rPr>
                        <a:t>Mode</a:t>
                      </a:r>
                      <a:endParaRPr lang="en-US" sz="11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0"/>
                  </a:ext>
                </a:extLst>
              </a:tr>
              <a:tr h="236177">
                <a:tc>
                  <a:txBody>
                    <a:bodyPr/>
                    <a:lstStyle/>
                    <a:p>
                      <a:pPr marL="0" marR="0" algn="l">
                        <a:lnSpc>
                          <a:spcPct val="115000"/>
                        </a:lnSpc>
                        <a:spcBef>
                          <a:spcPts val="0"/>
                        </a:spcBef>
                        <a:spcAft>
                          <a:spcPts val="0"/>
                        </a:spcAft>
                      </a:pPr>
                      <a:r>
                        <a:rPr lang="en-US" sz="1100" b="1" kern="1200" dirty="0" smtClean="0">
                          <a:solidFill>
                            <a:schemeClr val="lt1"/>
                          </a:solidFill>
                          <a:effectLst/>
                          <a:latin typeface="Segoe UI" panose="020B0502040204020203" pitchFamily="34" charset="0"/>
                          <a:ea typeface="+mn-ea"/>
                          <a:cs typeface="Segoe UI" panose="020B0502040204020203" pitchFamily="34" charset="0"/>
                        </a:rPr>
                        <a:t>Gualala</a:t>
                      </a:r>
                      <a:r>
                        <a:rPr lang="en-US" sz="1100" b="1" kern="1200" baseline="0" dirty="0" smtClean="0">
                          <a:solidFill>
                            <a:schemeClr val="lt1"/>
                          </a:solidFill>
                          <a:effectLst/>
                          <a:latin typeface="Segoe UI" panose="020B0502040204020203" pitchFamily="34" charset="0"/>
                          <a:ea typeface="+mn-ea"/>
                          <a:cs typeface="Segoe UI" panose="020B0502040204020203" pitchFamily="34" charset="0"/>
                        </a:rPr>
                        <a:t> area - </a:t>
                      </a:r>
                      <a:r>
                        <a:rPr lang="en-US" sz="1100" b="1" kern="1200" dirty="0" smtClean="0">
                          <a:solidFill>
                            <a:schemeClr val="lt1"/>
                          </a:solidFill>
                          <a:effectLst/>
                          <a:latin typeface="Segoe UI" panose="020B0502040204020203" pitchFamily="34" charset="0"/>
                          <a:ea typeface="+mn-ea"/>
                          <a:cs typeface="Segoe UI" panose="020B0502040204020203" pitchFamily="34" charset="0"/>
                        </a:rPr>
                        <a:t>Old Stage Road between Ocean Ridge Drive (north intersection) and Moonrise Drive.</a:t>
                      </a:r>
                      <a:endParaRPr lang="en-US" sz="1100" b="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l">
                        <a:lnSpc>
                          <a:spcPct val="115000"/>
                        </a:lnSpc>
                        <a:spcBef>
                          <a:spcPts val="0"/>
                        </a:spcBef>
                        <a:spcAft>
                          <a:spcPts val="0"/>
                        </a:spcAft>
                      </a:pPr>
                      <a:r>
                        <a:rPr lang="en-US" sz="1100" kern="1200" dirty="0" smtClean="0">
                          <a:solidFill>
                            <a:schemeClr val="dk1"/>
                          </a:solidFill>
                          <a:effectLst/>
                          <a:latin typeface="Segoe UI" panose="020B0502040204020203" pitchFamily="34" charset="0"/>
                          <a:ea typeface="+mn-ea"/>
                          <a:cs typeface="Segoe UI" panose="020B0502040204020203" pitchFamily="34" charset="0"/>
                        </a:rPr>
                        <a:t>High vehicle speeds (far in excess of posted limits), horizontal and vertical curves, narrow vehicle lanes, storm water damage, and uneven shoulder ground surface are issues for pedestrians walking along this segment between residential areas and the heavily-used Bower Community Park. </a:t>
                      </a:r>
                      <a:endParaRPr lang="en-US" sz="11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100" b="0" dirty="0" smtClean="0">
                          <a:effectLst/>
                          <a:latin typeface="Segoe UI" panose="020B0502040204020203" pitchFamily="34" charset="0"/>
                          <a:ea typeface="Calibri" panose="020F0502020204030204" pitchFamily="34" charset="0"/>
                          <a:cs typeface="Segoe UI" panose="020B0502040204020203" pitchFamily="34" charset="0"/>
                        </a:rPr>
                        <a:t>Pedestrian</a:t>
                      </a:r>
                      <a:r>
                        <a:rPr lang="en-US" sz="1100" b="0" baseline="0" dirty="0" smtClean="0">
                          <a:effectLst/>
                          <a:latin typeface="Segoe UI" panose="020B0502040204020203" pitchFamily="34" charset="0"/>
                          <a:ea typeface="Calibri" panose="020F0502020204030204" pitchFamily="34" charset="0"/>
                          <a:cs typeface="Segoe UI" panose="020B0502040204020203" pitchFamily="34" charset="0"/>
                        </a:rPr>
                        <a:t> &amp; Bicycle </a:t>
                      </a:r>
                      <a:endParaRPr lang="en-US" sz="11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2"/>
                  </a:ext>
                </a:extLst>
              </a:tr>
              <a:tr h="236177">
                <a:tc>
                  <a:txBody>
                    <a:bodyPr/>
                    <a:lstStyle/>
                    <a:p>
                      <a:pPr marL="0" marR="0" algn="l">
                        <a:lnSpc>
                          <a:spcPct val="115000"/>
                        </a:lnSpc>
                        <a:spcBef>
                          <a:spcPts val="0"/>
                        </a:spcBef>
                        <a:spcAft>
                          <a:spcPts val="0"/>
                        </a:spcAft>
                      </a:pPr>
                      <a:r>
                        <a:rPr lang="en-US" sz="1100" b="1" kern="1200" dirty="0" smtClean="0">
                          <a:solidFill>
                            <a:schemeClr val="lt1"/>
                          </a:solidFill>
                          <a:effectLst/>
                          <a:latin typeface="Segoe UI" panose="020B0502040204020203" pitchFamily="34" charset="0"/>
                          <a:ea typeface="+mn-ea"/>
                          <a:cs typeface="Segoe UI" panose="020B0502040204020203" pitchFamily="34" charset="0"/>
                        </a:rPr>
                        <a:t>Gualala</a:t>
                      </a:r>
                      <a:r>
                        <a:rPr lang="en-US" sz="1100" b="1" kern="1200" baseline="0" dirty="0" smtClean="0">
                          <a:solidFill>
                            <a:schemeClr val="lt1"/>
                          </a:solidFill>
                          <a:effectLst/>
                          <a:latin typeface="Segoe UI" panose="020B0502040204020203" pitchFamily="34" charset="0"/>
                          <a:ea typeface="+mn-ea"/>
                          <a:cs typeface="Segoe UI" panose="020B0502040204020203" pitchFamily="34" charset="0"/>
                        </a:rPr>
                        <a:t> area – </a:t>
                      </a:r>
                      <a:r>
                        <a:rPr lang="en-US" sz="1100" b="1" kern="1200" dirty="0" smtClean="0">
                          <a:solidFill>
                            <a:schemeClr val="lt1"/>
                          </a:solidFill>
                          <a:effectLst/>
                          <a:latin typeface="Segoe UI" panose="020B0502040204020203" pitchFamily="34" charset="0"/>
                          <a:ea typeface="+mn-ea"/>
                          <a:cs typeface="Segoe UI" panose="020B0502040204020203" pitchFamily="34" charset="0"/>
                        </a:rPr>
                        <a:t>Hwy 1 between Pacific Woods Road and Ocean Drive. </a:t>
                      </a:r>
                      <a:endParaRPr lang="en-US" sz="1100" b="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l">
                        <a:lnSpc>
                          <a:spcPct val="115000"/>
                        </a:lnSpc>
                        <a:spcBef>
                          <a:spcPts val="0"/>
                        </a:spcBef>
                        <a:spcAft>
                          <a:spcPts val="0"/>
                        </a:spcAft>
                      </a:pPr>
                      <a:r>
                        <a:rPr lang="en-US" sz="1100" kern="1200" dirty="0" smtClean="0">
                          <a:solidFill>
                            <a:schemeClr val="dk1"/>
                          </a:solidFill>
                          <a:effectLst/>
                          <a:latin typeface="Segoe UI" panose="020B0502040204020203" pitchFamily="34" charset="0"/>
                          <a:ea typeface="+mn-ea"/>
                          <a:cs typeface="Segoe UI" panose="020B0502040204020203" pitchFamily="34" charset="0"/>
                        </a:rPr>
                        <a:t>As</a:t>
                      </a:r>
                      <a:r>
                        <a:rPr lang="en-US" sz="1100" kern="1200" baseline="0" dirty="0" smtClean="0">
                          <a:solidFill>
                            <a:schemeClr val="dk1"/>
                          </a:solidFill>
                          <a:effectLst/>
                          <a:latin typeface="Segoe UI" panose="020B0502040204020203" pitchFamily="34" charset="0"/>
                          <a:ea typeface="+mn-ea"/>
                          <a:cs typeface="Segoe UI" panose="020B0502040204020203" pitchFamily="34" charset="0"/>
                        </a:rPr>
                        <a:t> </a:t>
                      </a:r>
                      <a:r>
                        <a:rPr lang="en-US" sz="1100" kern="1200" dirty="0" smtClean="0">
                          <a:solidFill>
                            <a:schemeClr val="dk1"/>
                          </a:solidFill>
                          <a:effectLst/>
                          <a:latin typeface="Segoe UI" panose="020B0502040204020203" pitchFamily="34" charset="0"/>
                          <a:ea typeface="+mn-ea"/>
                          <a:cs typeface="Segoe UI" panose="020B0502040204020203" pitchFamily="34" charset="0"/>
                        </a:rPr>
                        <a:t>the only route for pedestrians between residential neighborhoods north of the Gualala village and sidewalk improvements intended by the SR1 Gualala Downtown Enhancements project (in design),</a:t>
                      </a:r>
                      <a:r>
                        <a:rPr lang="en-US" sz="1100" kern="1200" baseline="0" dirty="0" smtClean="0">
                          <a:solidFill>
                            <a:schemeClr val="dk1"/>
                          </a:solidFill>
                          <a:effectLst/>
                          <a:latin typeface="Segoe UI" panose="020B0502040204020203" pitchFamily="34" charset="0"/>
                          <a:ea typeface="+mn-ea"/>
                          <a:cs typeface="Segoe UI" panose="020B0502040204020203" pitchFamily="34" charset="0"/>
                        </a:rPr>
                        <a:t> safety of pedestrians who walk along this segment is critical</a:t>
                      </a:r>
                      <a:endParaRPr lang="en-US" sz="11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100" b="0" dirty="0" smtClean="0">
                          <a:effectLst/>
                          <a:latin typeface="Segoe UI" panose="020B0502040204020203" pitchFamily="34" charset="0"/>
                          <a:ea typeface="Calibri" panose="020F0502020204030204" pitchFamily="34" charset="0"/>
                          <a:cs typeface="Segoe UI" panose="020B0502040204020203" pitchFamily="34" charset="0"/>
                        </a:rPr>
                        <a:t>Pedestrian </a:t>
                      </a:r>
                      <a:endParaRPr lang="en-US" sz="11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973483992"/>
                  </a:ext>
                </a:extLst>
              </a:tr>
              <a:tr h="628691">
                <a:tc>
                  <a:txBody>
                    <a:bodyPr/>
                    <a:lstStyle/>
                    <a:p>
                      <a:pPr marL="0" marR="0" algn="l">
                        <a:lnSpc>
                          <a:spcPct val="115000"/>
                        </a:lnSpc>
                        <a:spcBef>
                          <a:spcPts val="0"/>
                        </a:spcBef>
                        <a:spcAft>
                          <a:spcPts val="0"/>
                        </a:spcAft>
                      </a:pPr>
                      <a:r>
                        <a:rPr lang="en-US" sz="11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Gualala area –</a:t>
                      </a:r>
                      <a:r>
                        <a:rPr lang="en-US" sz="1100" b="1" baseline="0"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a:t>
                      </a:r>
                      <a:r>
                        <a:rPr lang="en-US" sz="11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Hwy 1 intersection with Old State Highway</a:t>
                      </a:r>
                      <a:endPar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l">
                        <a:lnSpc>
                          <a:spcPct val="115000"/>
                        </a:lnSpc>
                        <a:spcBef>
                          <a:spcPts val="0"/>
                        </a:spcBef>
                        <a:spcAft>
                          <a:spcPts val="0"/>
                        </a:spcAft>
                      </a:pPr>
                      <a:r>
                        <a:rPr lang="en-US" sz="1100" kern="1200" dirty="0" smtClean="0">
                          <a:solidFill>
                            <a:schemeClr val="dk1"/>
                          </a:solidFill>
                          <a:effectLst/>
                          <a:latin typeface="Segoe UI" panose="020B0502040204020203" pitchFamily="34" charset="0"/>
                          <a:ea typeface="+mn-ea"/>
                          <a:cs typeface="Segoe UI" panose="020B0502040204020203" pitchFamily="34" charset="0"/>
                        </a:rPr>
                        <a:t>The safety and function of this intersection and the</a:t>
                      </a:r>
                      <a:r>
                        <a:rPr lang="en-US" sz="1100" kern="1200" baseline="0" dirty="0" smtClean="0">
                          <a:solidFill>
                            <a:schemeClr val="dk1"/>
                          </a:solidFill>
                          <a:effectLst/>
                          <a:latin typeface="Segoe UI" panose="020B0502040204020203" pitchFamily="34" charset="0"/>
                          <a:ea typeface="+mn-ea"/>
                          <a:cs typeface="Segoe UI" panose="020B0502040204020203" pitchFamily="34" charset="0"/>
                        </a:rPr>
                        <a:t> </a:t>
                      </a:r>
                      <a:r>
                        <a:rPr lang="en-US" sz="1100" kern="1200" dirty="0" smtClean="0">
                          <a:solidFill>
                            <a:schemeClr val="dk1"/>
                          </a:solidFill>
                          <a:effectLst/>
                          <a:latin typeface="Segoe UI" panose="020B0502040204020203" pitchFamily="34" charset="0"/>
                          <a:ea typeface="+mn-ea"/>
                          <a:cs typeface="Segoe UI" panose="020B0502040204020203" pitchFamily="34" charset="0"/>
                        </a:rPr>
                        <a:t>effectiveness of motorist speed control</a:t>
                      </a:r>
                      <a:endParaRPr lang="en-US" sz="11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100" b="0" dirty="0" smtClean="0">
                          <a:effectLst/>
                          <a:latin typeface="Segoe UI" panose="020B0502040204020203" pitchFamily="34" charset="0"/>
                          <a:ea typeface="Calibri" panose="020F0502020204030204" pitchFamily="34" charset="0"/>
                          <a:cs typeface="Segoe UI" panose="020B0502040204020203" pitchFamily="34" charset="0"/>
                        </a:rPr>
                        <a:t>Motor Vehicle</a:t>
                      </a:r>
                      <a:r>
                        <a:rPr lang="en-US" sz="1100" b="0" baseline="0" dirty="0" smtClean="0">
                          <a:effectLst/>
                          <a:latin typeface="Segoe UI" panose="020B0502040204020203" pitchFamily="34" charset="0"/>
                          <a:ea typeface="Calibri" panose="020F0502020204030204" pitchFamily="34" charset="0"/>
                          <a:cs typeface="Segoe UI" panose="020B0502040204020203" pitchFamily="34" charset="0"/>
                        </a:rPr>
                        <a:t> </a:t>
                      </a:r>
                      <a:endParaRPr lang="en-US" sz="11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102029527"/>
                  </a:ext>
                </a:extLst>
              </a:tr>
              <a:tr h="429126">
                <a:tc>
                  <a:txBody>
                    <a:bodyPr/>
                    <a:lstStyle/>
                    <a:p>
                      <a:pPr marL="0" marR="0" algn="l">
                        <a:lnSpc>
                          <a:spcPct val="115000"/>
                        </a:lnSpc>
                        <a:spcBef>
                          <a:spcPts val="0"/>
                        </a:spcBef>
                        <a:spcAft>
                          <a:spcPts val="0"/>
                        </a:spcAft>
                      </a:pPr>
                      <a:r>
                        <a:rPr lang="en-US" sz="1100" b="1" kern="1200" dirty="0" smtClean="0">
                          <a:solidFill>
                            <a:schemeClr val="lt1"/>
                          </a:solidFill>
                          <a:effectLst/>
                          <a:latin typeface="Segoe UI" panose="020B0502040204020203" pitchFamily="34" charset="0"/>
                          <a:ea typeface="+mn-ea"/>
                          <a:cs typeface="Segoe UI" panose="020B0502040204020203" pitchFamily="34" charset="0"/>
                        </a:rPr>
                        <a:t>Mendocino</a:t>
                      </a:r>
                      <a:r>
                        <a:rPr lang="en-US" sz="1100" b="1" kern="1200" baseline="0" dirty="0" smtClean="0">
                          <a:solidFill>
                            <a:schemeClr val="lt1"/>
                          </a:solidFill>
                          <a:effectLst/>
                          <a:latin typeface="Segoe UI" panose="020B0502040204020203" pitchFamily="34" charset="0"/>
                          <a:ea typeface="+mn-ea"/>
                          <a:cs typeface="Segoe UI" panose="020B0502040204020203" pitchFamily="34" charset="0"/>
                        </a:rPr>
                        <a:t> area - </a:t>
                      </a:r>
                      <a:r>
                        <a:rPr lang="en-US" sz="1100" b="1" kern="1200" dirty="0" smtClean="0">
                          <a:solidFill>
                            <a:schemeClr val="lt1"/>
                          </a:solidFill>
                          <a:effectLst/>
                          <a:latin typeface="Segoe UI" panose="020B0502040204020203" pitchFamily="34" charset="0"/>
                          <a:ea typeface="+mn-ea"/>
                          <a:cs typeface="Segoe UI" panose="020B0502040204020203" pitchFamily="34" charset="0"/>
                        </a:rPr>
                        <a:t>Hwy 1 at Jug Handle </a:t>
                      </a:r>
                    </a:p>
                  </a:txBody>
                  <a:tcPr marL="68580" marR="68580" marT="0" marB="0"/>
                </a:tc>
                <a:tc>
                  <a:txBody>
                    <a:bodyPr/>
                    <a:lstStyle/>
                    <a:p>
                      <a:pPr marL="0" marR="0" algn="l">
                        <a:lnSpc>
                          <a:spcPct val="115000"/>
                        </a:lnSpc>
                        <a:spcBef>
                          <a:spcPts val="0"/>
                        </a:spcBef>
                        <a:spcAft>
                          <a:spcPts val="0"/>
                        </a:spcAft>
                      </a:pPr>
                      <a:r>
                        <a:rPr lang="en-US" sz="1100" b="0" dirty="0" smtClean="0">
                          <a:effectLst/>
                          <a:latin typeface="Segoe UI" panose="020B0502040204020203" pitchFamily="34" charset="0"/>
                          <a:ea typeface="Calibri" panose="020F0502020204030204" pitchFamily="34" charset="0"/>
                          <a:cs typeface="Segoe UI" panose="020B0502040204020203" pitchFamily="34" charset="0"/>
                        </a:rPr>
                        <a:t>Speeding</a:t>
                      </a:r>
                      <a:r>
                        <a:rPr lang="en-US" sz="1100" b="0" baseline="0" dirty="0" smtClean="0">
                          <a:effectLst/>
                          <a:latin typeface="Segoe UI" panose="020B0502040204020203" pitchFamily="34" charset="0"/>
                          <a:ea typeface="Calibri" panose="020F0502020204030204" pitchFamily="34" charset="0"/>
                          <a:cs typeface="Segoe UI" panose="020B0502040204020203" pitchFamily="34" charset="0"/>
                        </a:rPr>
                        <a:t> at this location. </a:t>
                      </a:r>
                      <a:endParaRPr lang="en-US" sz="11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100" b="0" dirty="0" smtClean="0">
                          <a:effectLst/>
                          <a:latin typeface="Segoe UI" panose="020B0502040204020203" pitchFamily="34" charset="0"/>
                          <a:ea typeface="Calibri" panose="020F0502020204030204" pitchFamily="34" charset="0"/>
                          <a:cs typeface="Segoe UI" panose="020B0502040204020203" pitchFamily="34" charset="0"/>
                        </a:rPr>
                        <a:t>Motor Vehicle </a:t>
                      </a:r>
                      <a:endParaRPr lang="en-US" sz="11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689995240"/>
                  </a:ext>
                </a:extLst>
              </a:tr>
              <a:tr h="2361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100" b="1" kern="1200" dirty="0" smtClean="0">
                          <a:solidFill>
                            <a:schemeClr val="lt1"/>
                          </a:solidFill>
                          <a:effectLst/>
                          <a:latin typeface="Segoe UI" panose="020B0502040204020203" pitchFamily="34" charset="0"/>
                          <a:ea typeface="+mn-ea"/>
                          <a:cs typeface="Segoe UI" panose="020B0502040204020203" pitchFamily="34" charset="0"/>
                        </a:rPr>
                        <a:t>Mendocino</a:t>
                      </a:r>
                      <a:r>
                        <a:rPr lang="en-US" sz="1100" b="1" kern="1200" baseline="0" dirty="0" smtClean="0">
                          <a:solidFill>
                            <a:schemeClr val="lt1"/>
                          </a:solidFill>
                          <a:effectLst/>
                          <a:latin typeface="Segoe UI" panose="020B0502040204020203" pitchFamily="34" charset="0"/>
                          <a:ea typeface="+mn-ea"/>
                          <a:cs typeface="Segoe UI" panose="020B0502040204020203" pitchFamily="34" charset="0"/>
                        </a:rPr>
                        <a:t> area - </a:t>
                      </a:r>
                      <a:r>
                        <a:rPr lang="en-US" sz="1100" b="1" kern="1200" dirty="0" smtClean="0">
                          <a:solidFill>
                            <a:schemeClr val="lt1"/>
                          </a:solidFill>
                          <a:effectLst/>
                          <a:latin typeface="Segoe UI" panose="020B0502040204020203" pitchFamily="34" charset="0"/>
                          <a:ea typeface="+mn-ea"/>
                          <a:cs typeface="Segoe UI" panose="020B0502040204020203" pitchFamily="34" charset="0"/>
                        </a:rPr>
                        <a:t>Hwy 1 at Point Cabrillo Rd/Russian Gulch State Park </a:t>
                      </a:r>
                      <a:endParaRPr lang="en-US" sz="1100" b="0" dirty="0" smtClean="0">
                        <a:solidFill>
                          <a:srgbClr val="FF000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100" b="0" dirty="0" smtClean="0">
                          <a:effectLst/>
                          <a:latin typeface="Segoe UI" panose="020B0502040204020203" pitchFamily="34" charset="0"/>
                          <a:ea typeface="Calibri" panose="020F0502020204030204" pitchFamily="34" charset="0"/>
                          <a:cs typeface="Segoe UI" panose="020B0502040204020203" pitchFamily="34" charset="0"/>
                        </a:rPr>
                        <a:t>Speeding</a:t>
                      </a:r>
                      <a:r>
                        <a:rPr lang="en-US" sz="1100" b="0" baseline="0" dirty="0" smtClean="0">
                          <a:effectLst/>
                          <a:latin typeface="Segoe UI" panose="020B0502040204020203" pitchFamily="34" charset="0"/>
                          <a:ea typeface="Calibri" panose="020F0502020204030204" pitchFamily="34" charset="0"/>
                          <a:cs typeface="Segoe UI" panose="020B0502040204020203" pitchFamily="34" charset="0"/>
                        </a:rPr>
                        <a:t> at this location. </a:t>
                      </a:r>
                      <a:endParaRPr lang="en-US" sz="1100" b="0" dirty="0" smtClean="0">
                        <a:effectLst/>
                        <a:latin typeface="Segoe UI" panose="020B0502040204020203" pitchFamily="34" charset="0"/>
                        <a:ea typeface="Calibri" panose="020F0502020204030204" pitchFamily="34" charset="0"/>
                        <a:cs typeface="Segoe UI" panose="020B0502040204020203" pitchFamily="34" charset="0"/>
                      </a:endParaRPr>
                    </a:p>
                    <a:p>
                      <a:pPr marL="0" marR="0" algn="l">
                        <a:lnSpc>
                          <a:spcPct val="115000"/>
                        </a:lnSpc>
                        <a:spcBef>
                          <a:spcPts val="0"/>
                        </a:spcBef>
                        <a:spcAft>
                          <a:spcPts val="0"/>
                        </a:spcAft>
                      </a:pPr>
                      <a:endParaRPr lang="en-US" sz="11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100" b="0" dirty="0" smtClean="0">
                          <a:effectLst/>
                          <a:latin typeface="Segoe UI" panose="020B0502040204020203" pitchFamily="34" charset="0"/>
                          <a:ea typeface="Calibri" panose="020F0502020204030204" pitchFamily="34" charset="0"/>
                          <a:cs typeface="Segoe UI" panose="020B0502040204020203" pitchFamily="34" charset="0"/>
                        </a:rPr>
                        <a:t>Motor Vehicle </a:t>
                      </a:r>
                      <a:endParaRPr lang="en-US" sz="11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544721207"/>
                  </a:ext>
                </a:extLst>
              </a:tr>
            </a:tbl>
          </a:graphicData>
        </a:graphic>
      </p:graphicFrame>
    </p:spTree>
    <p:extLst>
      <p:ext uri="{BB962C8B-B14F-4D97-AF65-F5344CB8AC3E}">
        <p14:creationId xmlns:p14="http://schemas.microsoft.com/office/powerpoint/2010/main" val="3173510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747" y="141436"/>
            <a:ext cx="11811000" cy="1606168"/>
          </a:xfrm>
        </p:spPr>
        <p:txBody>
          <a:bodyPr vert="horz" lIns="91440" tIns="45720" rIns="91440" bIns="45720" rtlCol="0" anchor="ctr">
            <a:normAutofit fontScale="90000"/>
          </a:bodyPr>
          <a:lstStyle/>
          <a:p>
            <a:r>
              <a:rPr lang="en-US" dirty="0">
                <a:solidFill>
                  <a:srgbClr val="FFC000"/>
                </a:solidFill>
              </a:rPr>
              <a:t>Countermeasures- Signalized </a:t>
            </a:r>
            <a:r>
              <a:rPr lang="en-US" dirty="0" smtClean="0">
                <a:solidFill>
                  <a:srgbClr val="FFC000"/>
                </a:solidFill>
              </a:rPr>
              <a:t>Intersection </a:t>
            </a:r>
            <a:r>
              <a:rPr lang="en-US" dirty="0">
                <a:solidFill>
                  <a:srgbClr val="FFC000"/>
                </a:solidFill>
              </a:rPr>
              <a:t>Improvements </a:t>
            </a:r>
            <a:br>
              <a:rPr lang="en-US" dirty="0">
                <a:solidFill>
                  <a:srgbClr val="FFC000"/>
                </a:solidFill>
              </a:rPr>
            </a:br>
            <a:endParaRPr lang="en-US" dirty="0">
              <a:solidFill>
                <a:srgbClr val="FFC000"/>
              </a:solidFill>
            </a:endParaRPr>
          </a:p>
        </p:txBody>
      </p:sp>
      <p:sp>
        <p:nvSpPr>
          <p:cNvPr id="5" name="Slide Number Placeholder 4"/>
          <p:cNvSpPr>
            <a:spLocks noGrp="1"/>
          </p:cNvSpPr>
          <p:nvPr>
            <p:ph type="sldNum" sz="quarter" idx="12"/>
          </p:nvPr>
        </p:nvSpPr>
        <p:spPr/>
        <p:txBody>
          <a:bodyPr/>
          <a:lstStyle/>
          <a:p>
            <a:fld id="{0184A79C-86BA-4374-9AE3-3A0010382100}" type="slidenum">
              <a:rPr lang="en-US" smtClean="0">
                <a:solidFill>
                  <a:prstClr val="black">
                    <a:tint val="75000"/>
                  </a:prstClr>
                </a:solidFill>
              </a:rPr>
              <a:pPr/>
              <a:t>12</a:t>
            </a:fld>
            <a:endParaRPr lang="en-US">
              <a:solidFill>
                <a:prstClr val="black">
                  <a:tint val="75000"/>
                </a:prstClr>
              </a:solidFill>
            </a:endParaRPr>
          </a:p>
        </p:txBody>
      </p:sp>
      <p:sp>
        <p:nvSpPr>
          <p:cNvPr id="8" name="Rectangle 7">
            <a:extLst>
              <a:ext uri="{FF2B5EF4-FFF2-40B4-BE49-F238E27FC236}">
                <a16:creationId xmlns:a16="http://schemas.microsoft.com/office/drawing/2014/main" id="{2696274C-08A9-9542-AA91-B9BEC6F63CE3}"/>
              </a:ext>
            </a:extLst>
          </p:cNvPr>
          <p:cNvSpPr/>
          <p:nvPr/>
        </p:nvSpPr>
        <p:spPr>
          <a:xfrm>
            <a:off x="5261050" y="5991721"/>
            <a:ext cx="4466516" cy="523220"/>
          </a:xfrm>
          <a:prstGeom prst="rect">
            <a:avLst/>
          </a:prstGeom>
        </p:spPr>
        <p:txBody>
          <a:bodyPr wrap="square">
            <a:spAutoFit/>
          </a:bodyPr>
          <a:lstStyle/>
          <a:p>
            <a:pPr algn="ctr"/>
            <a:r>
              <a:rPr lang="en-US" sz="1400" dirty="0" smtClean="0">
                <a:latin typeface="Calibri" panose="020F0502020204030204" pitchFamily="34" charset="0"/>
                <a:cs typeface="Calibri" panose="020F0502020204030204" pitchFamily="34" charset="0"/>
              </a:rPr>
              <a:t>SI22PB- Modify </a:t>
            </a:r>
            <a:r>
              <a:rPr lang="en-US" sz="1400" dirty="0">
                <a:latin typeface="Calibri" panose="020F0502020204030204" pitchFamily="34" charset="0"/>
                <a:cs typeface="Calibri" panose="020F0502020204030204" pitchFamily="34" charset="0"/>
              </a:rPr>
              <a:t>signal phasing to implement a </a:t>
            </a:r>
            <a:r>
              <a:rPr lang="en-US" sz="1400" dirty="0" smtClean="0">
                <a:latin typeface="Calibri" panose="020F0502020204030204" pitchFamily="34" charset="0"/>
                <a:cs typeface="Calibri" panose="020F0502020204030204" pitchFamily="34" charset="0"/>
              </a:rPr>
              <a:t>Leading </a:t>
            </a:r>
            <a:r>
              <a:rPr lang="en-US" sz="1400" dirty="0">
                <a:latin typeface="Calibri" panose="020F0502020204030204" pitchFamily="34" charset="0"/>
                <a:cs typeface="Calibri" panose="020F0502020204030204" pitchFamily="34" charset="0"/>
              </a:rPr>
              <a:t>Pedestrian Interval (LPI) </a:t>
            </a:r>
          </a:p>
        </p:txBody>
      </p:sp>
      <p:sp>
        <p:nvSpPr>
          <p:cNvPr id="9" name="Rectangle 8">
            <a:extLst>
              <a:ext uri="{FF2B5EF4-FFF2-40B4-BE49-F238E27FC236}">
                <a16:creationId xmlns:a16="http://schemas.microsoft.com/office/drawing/2014/main" id="{E0DE4CB1-39BD-8A4B-B160-6E589C698968}"/>
              </a:ext>
            </a:extLst>
          </p:cNvPr>
          <p:cNvSpPr/>
          <p:nvPr/>
        </p:nvSpPr>
        <p:spPr>
          <a:xfrm>
            <a:off x="2049386" y="5991390"/>
            <a:ext cx="2991135" cy="523220"/>
          </a:xfrm>
          <a:prstGeom prst="rect">
            <a:avLst/>
          </a:prstGeom>
        </p:spPr>
        <p:txBody>
          <a:bodyPr wrap="square">
            <a:spAutoFit/>
          </a:bodyPr>
          <a:lstStyle/>
          <a:p>
            <a:pPr algn="ctr"/>
            <a:r>
              <a:rPr lang="en-US" sz="1400" dirty="0" smtClean="0">
                <a:latin typeface="Calibri" panose="020F0502020204030204" pitchFamily="34" charset="0"/>
                <a:cs typeface="Calibri" panose="020F0502020204030204" pitchFamily="34" charset="0"/>
              </a:rPr>
              <a:t>SI21PB- Install advance stop bar before crosswalk (Bicycle Box)</a:t>
            </a:r>
            <a:endParaRPr lang="en-US" sz="14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A778AD0-0387-5D48-8416-92E446A14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050" y="4152236"/>
            <a:ext cx="4466516" cy="1839154"/>
          </a:xfrm>
          <a:prstGeom prst="rect">
            <a:avLst/>
          </a:prstGeom>
          <a:ln>
            <a:noFill/>
          </a:ln>
          <a:effectLst>
            <a:outerShdw blurRad="292100" dist="139700" dir="2700000" algn="tl" rotWithShape="0">
              <a:srgbClr val="333333">
                <a:alpha val="65000"/>
              </a:srgbClr>
            </a:outerShdw>
          </a:effectLst>
        </p:spPr>
      </p:pic>
      <p:pic>
        <p:nvPicPr>
          <p:cNvPr id="12" name="Picture 2" descr="Stopping the march of the Advanced Stop Line | As Easy As Riding A Bik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86" y="4152236"/>
            <a:ext cx="2991135" cy="18260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Iteris awarded contract for traffic signal timing program in New Jersey |  Traffic Technology Toda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63" t="6607" r="41079"/>
          <a:stretch/>
        </p:blipFill>
        <p:spPr bwMode="auto">
          <a:xfrm>
            <a:off x="1664861" y="1366254"/>
            <a:ext cx="1491732" cy="1976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7A96B1A-18D0-D74C-B940-11088F30758D}"/>
              </a:ext>
            </a:extLst>
          </p:cNvPr>
          <p:cNvSpPr/>
          <p:nvPr/>
        </p:nvSpPr>
        <p:spPr>
          <a:xfrm>
            <a:off x="909072" y="3422898"/>
            <a:ext cx="3058370" cy="646331"/>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SI03- Improve signal timings  (</a:t>
            </a:r>
            <a:r>
              <a:rPr lang="en-US" sz="1200" dirty="0">
                <a:latin typeface="Segoe UI" panose="020B0502040204020203" pitchFamily="34" charset="0"/>
                <a:cs typeface="Segoe UI" panose="020B0502040204020203" pitchFamily="34" charset="0"/>
              </a:rPr>
              <a:t>coordination, phases, red, yellow, or </a:t>
            </a:r>
            <a:r>
              <a:rPr lang="en-US" sz="1200" dirty="0" smtClean="0">
                <a:latin typeface="Segoe UI" panose="020B0502040204020203" pitchFamily="34" charset="0"/>
                <a:cs typeface="Segoe UI" panose="020B0502040204020203" pitchFamily="34" charset="0"/>
              </a:rPr>
              <a:t>operation)</a:t>
            </a:r>
            <a:endParaRPr lang="en-US" sz="1200" dirty="0">
              <a:latin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87A96B1A-18D0-D74C-B940-11088F30758D}"/>
              </a:ext>
            </a:extLst>
          </p:cNvPr>
          <p:cNvSpPr/>
          <p:nvPr/>
        </p:nvSpPr>
        <p:spPr>
          <a:xfrm>
            <a:off x="4110480" y="3461466"/>
            <a:ext cx="2686331" cy="461665"/>
          </a:xfrm>
          <a:prstGeom prst="rect">
            <a:avLst/>
          </a:prstGeom>
        </p:spPr>
        <p:txBody>
          <a:bodyPr wrap="square">
            <a:spAutoFit/>
          </a:bodyPr>
          <a:lstStyle/>
          <a:p>
            <a:pPr algn="ctr"/>
            <a:r>
              <a:rPr lang="en-US" sz="1200" dirty="0">
                <a:latin typeface="Segoe UI" panose="020B0502040204020203" pitchFamily="34" charset="0"/>
                <a:cs typeface="Segoe UI" panose="020B0502040204020203" pitchFamily="34" charset="0"/>
              </a:rPr>
              <a:t>SI09- Install flashing beacons as advance warning (S.I)</a:t>
            </a:r>
          </a:p>
        </p:txBody>
      </p:sp>
      <p:pic>
        <p:nvPicPr>
          <p:cNvPr id="1026" name="Picture 2" descr="24-Hour Flashing Beacons | Flashing Stop &amp; Warning Signs | Carmana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3228" y="1378350"/>
            <a:ext cx="1989837" cy="1989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7A96B1A-18D0-D74C-B940-11088F30758D}"/>
              </a:ext>
            </a:extLst>
          </p:cNvPr>
          <p:cNvSpPr/>
          <p:nvPr/>
        </p:nvSpPr>
        <p:spPr>
          <a:xfrm>
            <a:off x="7632781" y="3457609"/>
            <a:ext cx="3140909" cy="461665"/>
          </a:xfrm>
          <a:prstGeom prst="rect">
            <a:avLst/>
          </a:prstGeom>
        </p:spPr>
        <p:txBody>
          <a:bodyPr wrap="square">
            <a:spAutoFit/>
          </a:bodyPr>
          <a:lstStyle/>
          <a:p>
            <a:pPr algn="ctr"/>
            <a:r>
              <a:rPr lang="en-US" sz="1200" dirty="0">
                <a:latin typeface="Segoe UI" panose="020B0502040204020203" pitchFamily="34" charset="0"/>
                <a:cs typeface="Segoe UI" panose="020B0502040204020203" pitchFamily="34" charset="0"/>
              </a:rPr>
              <a:t>SI18PB- Install pedestrian countdown signal heads </a:t>
            </a:r>
          </a:p>
        </p:txBody>
      </p:sp>
      <p:pic>
        <p:nvPicPr>
          <p:cNvPr id="2052" name="Picture 4" descr="What is a pedestrian signal? - Quo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4023" y="1366254"/>
            <a:ext cx="3535686" cy="1985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14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3863"/>
            <a:ext cx="11811000" cy="1606168"/>
          </a:xfrm>
        </p:spPr>
        <p:txBody>
          <a:bodyPr vert="horz" lIns="91440" tIns="45720" rIns="91440" bIns="45720" rtlCol="0" anchor="ctr">
            <a:normAutofit/>
          </a:bodyPr>
          <a:lstStyle/>
          <a:p>
            <a:r>
              <a:rPr lang="en-US" dirty="0">
                <a:solidFill>
                  <a:srgbClr val="FFC000"/>
                </a:solidFill>
              </a:rPr>
              <a:t>Countermeasures- </a:t>
            </a:r>
            <a:r>
              <a:rPr lang="en-US" dirty="0" smtClean="0">
                <a:solidFill>
                  <a:srgbClr val="FFC000"/>
                </a:solidFill>
              </a:rPr>
              <a:t>Non-Signalized </a:t>
            </a:r>
            <a:r>
              <a:rPr lang="en-US" dirty="0">
                <a:solidFill>
                  <a:srgbClr val="FFC000"/>
                </a:solidFill>
              </a:rPr>
              <a:t>Intersections</a:t>
            </a:r>
            <a:br>
              <a:rPr lang="en-US" dirty="0">
                <a:solidFill>
                  <a:srgbClr val="FFC000"/>
                </a:solidFill>
              </a:rPr>
            </a:br>
            <a:endParaRPr lang="en-US" dirty="0">
              <a:solidFill>
                <a:srgbClr val="FFC000"/>
              </a:solidFill>
            </a:endParaRPr>
          </a:p>
        </p:txBody>
      </p:sp>
      <p:sp>
        <p:nvSpPr>
          <p:cNvPr id="5" name="Slide Number Placeholder 4"/>
          <p:cNvSpPr>
            <a:spLocks noGrp="1"/>
          </p:cNvSpPr>
          <p:nvPr>
            <p:ph type="sldNum" sz="quarter" idx="12"/>
          </p:nvPr>
        </p:nvSpPr>
        <p:spPr/>
        <p:txBody>
          <a:bodyPr/>
          <a:lstStyle/>
          <a:p>
            <a:fld id="{0184A79C-86BA-4374-9AE3-3A0010382100}" type="slidenum">
              <a:rPr lang="en-US" smtClean="0">
                <a:solidFill>
                  <a:prstClr val="black">
                    <a:tint val="75000"/>
                  </a:prstClr>
                </a:solidFill>
              </a:rPr>
              <a:pPr/>
              <a:t>13</a:t>
            </a:fld>
            <a:endParaRPr lang="en-US">
              <a:solidFill>
                <a:prstClr val="black">
                  <a:tint val="75000"/>
                </a:prstClr>
              </a:solidFill>
            </a:endParaRPr>
          </a:p>
        </p:txBody>
      </p:sp>
      <p:sp>
        <p:nvSpPr>
          <p:cNvPr id="3" name="AutoShape 2" descr="Road Markings from Around the World - EverLine Coatin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53351" y="1031447"/>
            <a:ext cx="12014315" cy="5507465"/>
            <a:chOff x="-37309" y="819316"/>
            <a:chExt cx="12014315" cy="5507465"/>
          </a:xfrm>
        </p:grpSpPr>
        <p:sp>
          <p:nvSpPr>
            <p:cNvPr id="4" name="Rectangle 3">
              <a:extLst>
                <a:ext uri="{FF2B5EF4-FFF2-40B4-BE49-F238E27FC236}">
                  <a16:creationId xmlns:a16="http://schemas.microsoft.com/office/drawing/2014/main" id="{3B69FE27-5BDB-5B44-8334-6A6915D315D4}"/>
                </a:ext>
              </a:extLst>
            </p:cNvPr>
            <p:cNvSpPr/>
            <p:nvPr/>
          </p:nvSpPr>
          <p:spPr>
            <a:xfrm>
              <a:off x="-37309" y="2894441"/>
              <a:ext cx="3607266" cy="276999"/>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NS01NT- Add intersection lighting (NS.I)</a:t>
              </a:r>
              <a:endParaRPr lang="en-US" sz="1200" dirty="0">
                <a:latin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3B69FE27-5BDB-5B44-8334-6A6915D315D4}"/>
                </a:ext>
              </a:extLst>
            </p:cNvPr>
            <p:cNvSpPr/>
            <p:nvPr/>
          </p:nvSpPr>
          <p:spPr>
            <a:xfrm>
              <a:off x="3392622" y="2904216"/>
              <a:ext cx="2786501" cy="646331"/>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NS08- Install/upgrade </a:t>
              </a:r>
              <a:r>
                <a:rPr lang="en-US" sz="1200" dirty="0">
                  <a:latin typeface="Segoe UI" panose="020B0502040204020203" pitchFamily="34" charset="0"/>
                  <a:cs typeface="Segoe UI" panose="020B0502040204020203" pitchFamily="34" charset="0"/>
                </a:rPr>
                <a:t>larger or additional stop signs or other intersection </a:t>
              </a:r>
              <a:r>
                <a:rPr lang="en-US" sz="1200" dirty="0" smtClean="0">
                  <a:latin typeface="Segoe UI" panose="020B0502040204020203" pitchFamily="34" charset="0"/>
                  <a:cs typeface="Segoe UI" panose="020B0502040204020203" pitchFamily="34" charset="0"/>
                </a:rPr>
                <a:t>warning/regulatory signs </a:t>
              </a:r>
              <a:endParaRPr lang="en-US" sz="1200" dirty="0">
                <a:latin typeface="Segoe UI" panose="020B0502040204020203" pitchFamily="34" charset="0"/>
                <a:cs typeface="Segoe UI" panose="020B0502040204020203" pitchFamily="34" charset="0"/>
              </a:endParaRPr>
            </a:p>
          </p:txBody>
        </p:sp>
        <p:pic>
          <p:nvPicPr>
            <p:cNvPr id="12" name="Picture 11">
              <a:extLst>
                <a:ext uri="{FF2B5EF4-FFF2-40B4-BE49-F238E27FC236}">
                  <a16:creationId xmlns:a16="http://schemas.microsoft.com/office/drawing/2014/main" id="{E12BD091-8C53-6B41-A3F4-C9CE543FCC23}"/>
                </a:ext>
              </a:extLst>
            </p:cNvPr>
            <p:cNvPicPr>
              <a:picLocks noChangeAspect="1"/>
            </p:cNvPicPr>
            <p:nvPr/>
          </p:nvPicPr>
          <p:blipFill>
            <a:blip r:embed="rId2"/>
            <a:stretch>
              <a:fillRect/>
            </a:stretch>
          </p:blipFill>
          <p:spPr>
            <a:xfrm>
              <a:off x="3713158" y="819316"/>
              <a:ext cx="2146221" cy="2084900"/>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3B69FE27-5BDB-5B44-8334-6A6915D315D4}"/>
                </a:ext>
              </a:extLst>
            </p:cNvPr>
            <p:cNvSpPr/>
            <p:nvPr/>
          </p:nvSpPr>
          <p:spPr>
            <a:xfrm>
              <a:off x="9519584" y="2934893"/>
              <a:ext cx="2346157" cy="461665"/>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NS11- </a:t>
              </a:r>
              <a:r>
                <a:rPr lang="en-US" sz="1200" dirty="0">
                  <a:latin typeface="Segoe UI" panose="020B0502040204020203" pitchFamily="34" charset="0"/>
                  <a:cs typeface="Segoe UI" panose="020B0502040204020203" pitchFamily="34" charset="0"/>
                </a:rPr>
                <a:t>Install flashing beacons as advance warning (NS.I)</a:t>
              </a:r>
            </a:p>
          </p:txBody>
        </p:sp>
        <p:sp>
          <p:nvSpPr>
            <p:cNvPr id="14" name="Rectangle 13">
              <a:extLst>
                <a:ext uri="{FF2B5EF4-FFF2-40B4-BE49-F238E27FC236}">
                  <a16:creationId xmlns:a16="http://schemas.microsoft.com/office/drawing/2014/main" id="{3B69FE27-5BDB-5B44-8334-6A6915D315D4}"/>
                </a:ext>
              </a:extLst>
            </p:cNvPr>
            <p:cNvSpPr/>
            <p:nvPr/>
          </p:nvSpPr>
          <p:spPr>
            <a:xfrm>
              <a:off x="9386611" y="5708885"/>
              <a:ext cx="2590395" cy="461665"/>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NS24PB-Install Rectangular </a:t>
              </a:r>
              <a:r>
                <a:rPr lang="en-US" sz="1200" dirty="0">
                  <a:latin typeface="Segoe UI" panose="020B0502040204020203" pitchFamily="34" charset="0"/>
                  <a:cs typeface="Segoe UI" panose="020B0502040204020203" pitchFamily="34" charset="0"/>
                </a:rPr>
                <a:t>Rapid Flashing Beacon (RRFB)</a:t>
              </a:r>
            </a:p>
          </p:txBody>
        </p:sp>
        <p:pic>
          <p:nvPicPr>
            <p:cNvPr id="2050" name="Picture 2" descr="Solar Street Lighting Projects Overview | SEP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27" y="826847"/>
              <a:ext cx="2842195" cy="2030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24-Hour Flashing Beacons | Flashing Stop &amp; Warning Signs | Carmana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83"/>
            <a:stretch/>
          </p:blipFill>
          <p:spPr bwMode="auto">
            <a:xfrm>
              <a:off x="9603574" y="827622"/>
              <a:ext cx="2137160" cy="2103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2" descr="Rectangular Rapid Flashing Beacon"/>
            <p:cNvPicPr>
              <a:picLocks noChangeAspect="1" noChangeArrowheads="1"/>
            </p:cNvPicPr>
            <p:nvPr/>
          </p:nvPicPr>
          <p:blipFill rotWithShape="1">
            <a:blip r:embed="rId5">
              <a:extLst>
                <a:ext uri="{28A0092B-C50C-407E-A947-70E740481C1C}">
                  <a14:useLocalDpi xmlns:a14="http://schemas.microsoft.com/office/drawing/2010/main" val="0"/>
                </a:ext>
              </a:extLst>
            </a:blip>
            <a:srcRect l="3334" t="1773" r="1915" b="2696"/>
            <a:stretch/>
          </p:blipFill>
          <p:spPr bwMode="auto">
            <a:xfrm>
              <a:off x="9936245" y="3756594"/>
              <a:ext cx="1393932" cy="1886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B69FE27-5BDB-5B44-8334-6A6915D315D4}"/>
                </a:ext>
              </a:extLst>
            </p:cNvPr>
            <p:cNvSpPr/>
            <p:nvPr/>
          </p:nvSpPr>
          <p:spPr>
            <a:xfrm>
              <a:off x="6494983" y="2919030"/>
              <a:ext cx="2708741" cy="461665"/>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NS09- </a:t>
              </a:r>
              <a:r>
                <a:rPr lang="en-US" sz="1200" dirty="0">
                  <a:latin typeface="Segoe UI" panose="020B0502040204020203" pitchFamily="34" charset="0"/>
                  <a:cs typeface="Segoe UI" panose="020B0502040204020203" pitchFamily="34" charset="0"/>
                </a:rPr>
                <a:t>Upgrade intersection pavement markings (NS.I.)</a:t>
              </a:r>
            </a:p>
          </p:txBody>
        </p:sp>
        <p:pic>
          <p:nvPicPr>
            <p:cNvPr id="10244" name="Picture 4" descr="Pavement Marking Inventory using GIS and Computer Vision – Part I – Esri  Canada GIS Centres of Excellen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0561" y="826847"/>
              <a:ext cx="3014565" cy="2077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B69FE27-5BDB-5B44-8334-6A6915D315D4}"/>
                </a:ext>
              </a:extLst>
            </p:cNvPr>
            <p:cNvSpPr/>
            <p:nvPr/>
          </p:nvSpPr>
          <p:spPr>
            <a:xfrm>
              <a:off x="210335" y="5694663"/>
              <a:ext cx="2708741" cy="461665"/>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NS16- </a:t>
              </a:r>
              <a:r>
                <a:rPr lang="en-US" sz="1200" dirty="0">
                  <a:latin typeface="Segoe UI" panose="020B0502040204020203" pitchFamily="34" charset="0"/>
                  <a:cs typeface="Segoe UI" panose="020B0502040204020203" pitchFamily="34" charset="0"/>
                </a:rPr>
                <a:t>Install raised median on approaches (NS.I.) </a:t>
              </a:r>
            </a:p>
          </p:txBody>
        </p:sp>
        <p:pic>
          <p:nvPicPr>
            <p:cNvPr id="10246" name="Picture 6" descr="Raised Median | NYC Street Design Manua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857" y="3748500"/>
              <a:ext cx="2514219" cy="1884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3B69FE27-5BDB-5B44-8334-6A6915D315D4}"/>
                </a:ext>
              </a:extLst>
            </p:cNvPr>
            <p:cNvSpPr/>
            <p:nvPr/>
          </p:nvSpPr>
          <p:spPr>
            <a:xfrm>
              <a:off x="6602948" y="5680450"/>
              <a:ext cx="2736164" cy="646331"/>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NS23PB- </a:t>
              </a:r>
              <a:r>
                <a:rPr lang="en-US" sz="1200" dirty="0">
                  <a:latin typeface="Segoe UI" panose="020B0502040204020203" pitchFamily="34" charset="0"/>
                  <a:cs typeface="Segoe UI" panose="020B0502040204020203" pitchFamily="34" charset="0"/>
                </a:rPr>
                <a:t>Install/upgrade pedestrian crossing at uncontrolled locations (with enhanced safety features) </a:t>
              </a:r>
            </a:p>
          </p:txBody>
        </p:sp>
        <p:pic>
          <p:nvPicPr>
            <p:cNvPr id="10248" name="Picture 8" descr="Focusing on Pedestrian Safety | FHW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5976"/>
            <a:stretch/>
          </p:blipFill>
          <p:spPr bwMode="auto">
            <a:xfrm>
              <a:off x="6689356" y="3756594"/>
              <a:ext cx="2514368" cy="1886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B69FE27-5BDB-5B44-8334-6A6915D315D4}"/>
                </a:ext>
              </a:extLst>
            </p:cNvPr>
            <p:cNvSpPr/>
            <p:nvPr/>
          </p:nvSpPr>
          <p:spPr>
            <a:xfrm>
              <a:off x="3335751" y="5695024"/>
              <a:ext cx="2670048" cy="461665"/>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NS21PB- Install raised medians/refuge islands (NS.I.)</a:t>
              </a:r>
              <a:endParaRPr lang="en-US" sz="1200" dirty="0">
                <a:latin typeface="Segoe UI" panose="020B0502040204020203" pitchFamily="34" charset="0"/>
                <a:cs typeface="Segoe UI" panose="020B0502040204020203" pitchFamily="34" charset="0"/>
              </a:endParaRPr>
            </a:p>
          </p:txBody>
        </p:sp>
        <p:pic>
          <p:nvPicPr>
            <p:cNvPr id="1026" name="Picture 2" descr="Medians and Pedestrian Refuge Islands in Urban and Suburban Areas | FHW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07949" y="3748500"/>
              <a:ext cx="2818394" cy="19002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6119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90" y="392694"/>
            <a:ext cx="11811000" cy="523529"/>
          </a:xfrm>
        </p:spPr>
        <p:txBody>
          <a:bodyPr vert="horz" lIns="91440" tIns="45720" rIns="91440" bIns="45720" rtlCol="0" anchor="ctr">
            <a:normAutofit fontScale="90000"/>
          </a:bodyPr>
          <a:lstStyle/>
          <a:p>
            <a:r>
              <a:rPr lang="en-US" dirty="0">
                <a:solidFill>
                  <a:srgbClr val="FFC000"/>
                </a:solidFill>
              </a:rPr>
              <a:t>Countermeasures- Roadway </a:t>
            </a:r>
            <a:r>
              <a:rPr lang="en-US" dirty="0" smtClean="0">
                <a:solidFill>
                  <a:srgbClr val="FFC000"/>
                </a:solidFill>
              </a:rPr>
              <a:t>Segment </a:t>
            </a:r>
            <a:r>
              <a:rPr lang="en-US" dirty="0">
                <a:solidFill>
                  <a:srgbClr val="FFC000"/>
                </a:solidFill>
              </a:rPr>
              <a:t>Improvements </a:t>
            </a:r>
            <a:br>
              <a:rPr lang="en-US" dirty="0">
                <a:solidFill>
                  <a:srgbClr val="FFC000"/>
                </a:solidFill>
              </a:rPr>
            </a:br>
            <a:endParaRPr lang="en-US" dirty="0">
              <a:solidFill>
                <a:srgbClr val="FFC000"/>
              </a:solidFill>
            </a:endParaRPr>
          </a:p>
        </p:txBody>
      </p:sp>
      <p:sp>
        <p:nvSpPr>
          <p:cNvPr id="5" name="Slide Number Placeholder 4"/>
          <p:cNvSpPr>
            <a:spLocks noGrp="1"/>
          </p:cNvSpPr>
          <p:nvPr>
            <p:ph type="sldNum" sz="quarter" idx="12"/>
          </p:nvPr>
        </p:nvSpPr>
        <p:spPr/>
        <p:txBody>
          <a:bodyPr/>
          <a:lstStyle/>
          <a:p>
            <a:fld id="{0184A79C-86BA-4374-9AE3-3A0010382100}" type="slidenum">
              <a:rPr lang="en-US" smtClean="0">
                <a:solidFill>
                  <a:prstClr val="black">
                    <a:tint val="75000"/>
                  </a:prstClr>
                </a:solidFill>
              </a:rPr>
              <a:pPr/>
              <a:t>14</a:t>
            </a:fld>
            <a:endParaRPr lang="en-US">
              <a:solidFill>
                <a:prstClr val="black">
                  <a:tint val="75000"/>
                </a:prstClr>
              </a:solidFill>
            </a:endParaRPr>
          </a:p>
        </p:txBody>
      </p:sp>
      <p:grpSp>
        <p:nvGrpSpPr>
          <p:cNvPr id="4" name="Group 3"/>
          <p:cNvGrpSpPr/>
          <p:nvPr/>
        </p:nvGrpSpPr>
        <p:grpSpPr>
          <a:xfrm>
            <a:off x="-41504" y="896689"/>
            <a:ext cx="11806486" cy="5592767"/>
            <a:chOff x="-41504" y="896689"/>
            <a:chExt cx="11806486" cy="5592767"/>
          </a:xfrm>
        </p:grpSpPr>
        <p:sp>
          <p:nvSpPr>
            <p:cNvPr id="7" name="Rectangle 6">
              <a:extLst>
                <a:ext uri="{FF2B5EF4-FFF2-40B4-BE49-F238E27FC236}">
                  <a16:creationId xmlns:a16="http://schemas.microsoft.com/office/drawing/2014/main" id="{76C9D764-0C53-ED4E-9502-70D5CCCCCA30}"/>
                </a:ext>
              </a:extLst>
            </p:cNvPr>
            <p:cNvSpPr/>
            <p:nvPr/>
          </p:nvSpPr>
          <p:spPr>
            <a:xfrm>
              <a:off x="8832176" y="3087606"/>
              <a:ext cx="2932806" cy="646331"/>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R22- Install/Upgrade </a:t>
              </a:r>
              <a:r>
                <a:rPr lang="en-US" sz="1200" dirty="0">
                  <a:latin typeface="Segoe UI" panose="020B0502040204020203" pitchFamily="34" charset="0"/>
                  <a:cs typeface="Segoe UI" panose="020B0502040204020203" pitchFamily="34" charset="0"/>
                </a:rPr>
                <a:t>signs with new fluorescent sheeting (regulatory or warning) </a:t>
              </a:r>
            </a:p>
          </p:txBody>
        </p:sp>
        <p:pic>
          <p:nvPicPr>
            <p:cNvPr id="8" name="Picture 7">
              <a:extLst>
                <a:ext uri="{FF2B5EF4-FFF2-40B4-BE49-F238E27FC236}">
                  <a16:creationId xmlns:a16="http://schemas.microsoft.com/office/drawing/2014/main" id="{EDCFA09C-2FAA-2747-9E51-2E0CE2A45992}"/>
                </a:ext>
              </a:extLst>
            </p:cNvPr>
            <p:cNvPicPr>
              <a:picLocks noChangeAspect="1"/>
            </p:cNvPicPr>
            <p:nvPr/>
          </p:nvPicPr>
          <p:blipFill>
            <a:blip r:embed="rId2"/>
            <a:stretch>
              <a:fillRect/>
            </a:stretch>
          </p:blipFill>
          <p:spPr>
            <a:xfrm>
              <a:off x="9023683" y="910485"/>
              <a:ext cx="2378141" cy="218339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3B69FE27-5BDB-5B44-8334-6A6915D315D4}"/>
                </a:ext>
              </a:extLst>
            </p:cNvPr>
            <p:cNvSpPr/>
            <p:nvPr/>
          </p:nvSpPr>
          <p:spPr>
            <a:xfrm>
              <a:off x="9268618" y="5843125"/>
              <a:ext cx="2059922" cy="646331"/>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R26- </a:t>
              </a:r>
              <a:r>
                <a:rPr lang="en-US" sz="1200" dirty="0">
                  <a:latin typeface="Segoe UI" panose="020B0502040204020203" pitchFamily="34" charset="0"/>
                  <a:cs typeface="Segoe UI" panose="020B0502040204020203" pitchFamily="34" charset="0"/>
                </a:rPr>
                <a:t>Install dynamic/variable speed warning signs </a:t>
              </a:r>
            </a:p>
          </p:txBody>
        </p:sp>
        <p:pic>
          <p:nvPicPr>
            <p:cNvPr id="3074" name="Picture 2" descr="Variable Speed Limit Signs (VSLS) | Carmanah Technolog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2931" y="3796546"/>
              <a:ext cx="1559644" cy="1983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6C9D764-0C53-ED4E-9502-70D5CCCCCA30}"/>
                </a:ext>
              </a:extLst>
            </p:cNvPr>
            <p:cNvSpPr/>
            <p:nvPr/>
          </p:nvSpPr>
          <p:spPr>
            <a:xfrm>
              <a:off x="-41504" y="3082118"/>
              <a:ext cx="2889410" cy="276999"/>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R01NT- </a:t>
              </a:r>
              <a:r>
                <a:rPr lang="en-US" sz="1200" dirty="0">
                  <a:latin typeface="Segoe UI" panose="020B0502040204020203" pitchFamily="34" charset="0"/>
                  <a:cs typeface="Segoe UI" panose="020B0502040204020203" pitchFamily="34" charset="0"/>
                </a:rPr>
                <a:t>Add segment lighting</a:t>
              </a:r>
              <a:endParaRPr lang="en-US" sz="1200" i="1" dirty="0">
                <a:latin typeface="Segoe UI" panose="020B0502040204020203" pitchFamily="34" charset="0"/>
                <a:cs typeface="Segoe UI" panose="020B0502040204020203" pitchFamily="34" charset="0"/>
              </a:endParaRPr>
            </a:p>
          </p:txBody>
        </p:sp>
        <p:pic>
          <p:nvPicPr>
            <p:cNvPr id="11266" name="Picture 2" descr="Street and Roadway Lighting | Municipal Lighting | Holopha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342" y="932925"/>
              <a:ext cx="2148726" cy="2148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6C9D764-0C53-ED4E-9502-70D5CCCCCA30}"/>
                </a:ext>
              </a:extLst>
            </p:cNvPr>
            <p:cNvSpPr/>
            <p:nvPr/>
          </p:nvSpPr>
          <p:spPr>
            <a:xfrm>
              <a:off x="2797014" y="3092646"/>
              <a:ext cx="2889410" cy="276999"/>
            </a:xfrm>
            <a:prstGeom prst="rect">
              <a:avLst/>
            </a:prstGeom>
          </p:spPr>
          <p:txBody>
            <a:bodyPr wrap="square">
              <a:spAutoFit/>
            </a:bodyPr>
            <a:lstStyle/>
            <a:p>
              <a:pPr algn="ctr"/>
              <a:r>
                <a:rPr lang="en-US" sz="1200" dirty="0">
                  <a:latin typeface="Segoe UI" panose="020B0502040204020203" pitchFamily="34" charset="0"/>
                  <a:cs typeface="Segoe UI" panose="020B0502040204020203" pitchFamily="34" charset="0"/>
                </a:rPr>
                <a:t>R04- Install </a:t>
              </a:r>
              <a:r>
                <a:rPr lang="en-US" sz="1200" dirty="0" smtClean="0">
                  <a:latin typeface="Segoe UI" panose="020B0502040204020203" pitchFamily="34" charset="0"/>
                  <a:cs typeface="Segoe UI" panose="020B0502040204020203" pitchFamily="34" charset="0"/>
                </a:rPr>
                <a:t>Guardrail</a:t>
              </a:r>
              <a:endParaRPr lang="en-US" sz="1200" i="1" dirty="0">
                <a:latin typeface="Segoe UI" panose="020B0502040204020203" pitchFamily="34" charset="0"/>
                <a:cs typeface="Segoe UI" panose="020B0502040204020203" pitchFamily="34" charset="0"/>
              </a:endParaRPr>
            </a:p>
          </p:txBody>
        </p:sp>
        <p:pic>
          <p:nvPicPr>
            <p:cNvPr id="11268" name="Picture 4" descr="Guardrail Installa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139"/>
            <a:stretch/>
          </p:blipFill>
          <p:spPr bwMode="auto">
            <a:xfrm>
              <a:off x="3086323" y="896689"/>
              <a:ext cx="2208713" cy="218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6C9D764-0C53-ED4E-9502-70D5CCCCCA30}"/>
                </a:ext>
              </a:extLst>
            </p:cNvPr>
            <p:cNvSpPr/>
            <p:nvPr/>
          </p:nvSpPr>
          <p:spPr>
            <a:xfrm>
              <a:off x="5771871" y="3087606"/>
              <a:ext cx="2889410" cy="276999"/>
            </a:xfrm>
            <a:prstGeom prst="rect">
              <a:avLst/>
            </a:prstGeom>
          </p:spPr>
          <p:txBody>
            <a:bodyPr wrap="square">
              <a:spAutoFit/>
            </a:bodyPr>
            <a:lstStyle/>
            <a:p>
              <a:pPr algn="ctr"/>
              <a:r>
                <a:rPr lang="en-US" sz="1200" dirty="0">
                  <a:latin typeface="Segoe UI" panose="020B0502040204020203" pitchFamily="34" charset="0"/>
                  <a:cs typeface="Segoe UI" panose="020B0502040204020203" pitchFamily="34" charset="0"/>
                </a:rPr>
                <a:t>R08- Install raised median </a:t>
              </a:r>
              <a:endParaRPr lang="en-US" sz="1200" i="1" dirty="0">
                <a:latin typeface="Segoe UI" panose="020B0502040204020203" pitchFamily="34" charset="0"/>
                <a:cs typeface="Segoe UI" panose="020B0502040204020203" pitchFamily="34" charset="0"/>
              </a:endParaRPr>
            </a:p>
          </p:txBody>
        </p:sp>
        <p:pic>
          <p:nvPicPr>
            <p:cNvPr id="11270" name="Picture 6" descr="Traffic Calming - an overview | ScienceDirect Topics"/>
            <p:cNvPicPr>
              <a:picLocks noChangeAspect="1" noChangeArrowheads="1"/>
            </p:cNvPicPr>
            <p:nvPr/>
          </p:nvPicPr>
          <p:blipFill rotWithShape="1">
            <a:blip r:embed="rId6">
              <a:extLst>
                <a:ext uri="{28A0092B-C50C-407E-A947-70E740481C1C}">
                  <a14:useLocalDpi xmlns:a14="http://schemas.microsoft.com/office/drawing/2010/main" val="0"/>
                </a:ext>
              </a:extLst>
            </a:blip>
            <a:srcRect l="15748" t="2007" r="16641" b="1520"/>
            <a:stretch/>
          </p:blipFill>
          <p:spPr bwMode="auto">
            <a:xfrm>
              <a:off x="5771871" y="912619"/>
              <a:ext cx="2720911" cy="2178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76C9D764-0C53-ED4E-9502-70D5CCCCCA30}"/>
                </a:ext>
              </a:extLst>
            </p:cNvPr>
            <p:cNvSpPr/>
            <p:nvPr/>
          </p:nvSpPr>
          <p:spPr>
            <a:xfrm>
              <a:off x="475953" y="5831177"/>
              <a:ext cx="2316641" cy="461665"/>
            </a:xfrm>
            <a:prstGeom prst="rect">
              <a:avLst/>
            </a:prstGeom>
          </p:spPr>
          <p:txBody>
            <a:bodyPr wrap="square">
              <a:spAutoFit/>
            </a:bodyPr>
            <a:lstStyle/>
            <a:p>
              <a:pPr algn="ctr"/>
              <a:r>
                <a:rPr lang="en-US" sz="1200" dirty="0">
                  <a:latin typeface="Segoe UI" panose="020B0502040204020203" pitchFamily="34" charset="0"/>
                  <a:cs typeface="Segoe UI" panose="020B0502040204020203" pitchFamily="34" charset="0"/>
                </a:rPr>
                <a:t>R23- Install chevron signs on horizontal curves </a:t>
              </a:r>
              <a:endParaRPr lang="en-US" sz="1200" i="1" dirty="0">
                <a:latin typeface="Segoe UI" panose="020B0502040204020203" pitchFamily="34" charset="0"/>
                <a:cs typeface="Segoe UI" panose="020B0502040204020203" pitchFamily="34" charset="0"/>
              </a:endParaRPr>
            </a:p>
          </p:txBody>
        </p:sp>
        <p:pic>
          <p:nvPicPr>
            <p:cNvPr id="11272" name="Picture 8" descr="Positive Guidance Warning Sign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1868"/>
            <a:stretch/>
          </p:blipFill>
          <p:spPr bwMode="auto">
            <a:xfrm>
              <a:off x="686379" y="3795176"/>
              <a:ext cx="1903809" cy="1975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6C9D764-0C53-ED4E-9502-70D5CCCCCA30}"/>
                </a:ext>
              </a:extLst>
            </p:cNvPr>
            <p:cNvSpPr/>
            <p:nvPr/>
          </p:nvSpPr>
          <p:spPr>
            <a:xfrm>
              <a:off x="3252410" y="5831177"/>
              <a:ext cx="2470135" cy="461665"/>
            </a:xfrm>
            <a:prstGeom prst="rect">
              <a:avLst/>
            </a:prstGeom>
          </p:spPr>
          <p:txBody>
            <a:bodyPr wrap="square">
              <a:spAutoFit/>
            </a:bodyPr>
            <a:lstStyle/>
            <a:p>
              <a:pPr algn="ctr"/>
              <a:r>
                <a:rPr lang="en-US" sz="1200" dirty="0">
                  <a:latin typeface="Segoe UI" panose="020B0502040204020203" pitchFamily="34" charset="0"/>
                  <a:cs typeface="Segoe UI" panose="020B0502040204020203" pitchFamily="34" charset="0"/>
                </a:rPr>
                <a:t>R24- Install curve advance warning signs</a:t>
              </a:r>
              <a:endParaRPr lang="en-US" sz="1200" i="1" dirty="0">
                <a:latin typeface="Segoe UI" panose="020B0502040204020203" pitchFamily="34" charset="0"/>
                <a:cs typeface="Segoe UI" panose="020B0502040204020203" pitchFamily="34" charset="0"/>
              </a:endParaRPr>
            </a:p>
          </p:txBody>
        </p:sp>
        <p:pic>
          <p:nvPicPr>
            <p:cNvPr id="11274" name="Picture 10" descr="Flashing LED Curve Warning BlinkerSign® - Curve Warning | TAPC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40525" y="3802284"/>
              <a:ext cx="2701926" cy="1975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6C9D764-0C53-ED4E-9502-70D5CCCCCA30}"/>
                </a:ext>
              </a:extLst>
            </p:cNvPr>
            <p:cNvSpPr/>
            <p:nvPr/>
          </p:nvSpPr>
          <p:spPr>
            <a:xfrm>
              <a:off x="6426460" y="5825439"/>
              <a:ext cx="2150294" cy="646331"/>
            </a:xfrm>
            <a:prstGeom prst="rect">
              <a:avLst/>
            </a:prstGeom>
          </p:spPr>
          <p:txBody>
            <a:bodyPr wrap="square">
              <a:spAutoFit/>
            </a:bodyPr>
            <a:lstStyle/>
            <a:p>
              <a:pPr algn="ctr"/>
              <a:r>
                <a:rPr lang="en-US" sz="1200" dirty="0">
                  <a:latin typeface="Segoe UI" panose="020B0502040204020203" pitchFamily="34" charset="0"/>
                  <a:cs typeface="Segoe UI" panose="020B0502040204020203" pitchFamily="34" charset="0"/>
                </a:rPr>
                <a:t>R25- Install curve advance warning signs (flashing beacon)</a:t>
              </a:r>
              <a:endParaRPr lang="en-US" sz="1200" i="1" dirty="0">
                <a:latin typeface="Segoe UI" panose="020B0502040204020203" pitchFamily="34" charset="0"/>
                <a:cs typeface="Segoe UI" panose="020B0502040204020203" pitchFamily="34" charset="0"/>
              </a:endParaRPr>
            </a:p>
          </p:txBody>
        </p:sp>
        <p:pic>
          <p:nvPicPr>
            <p:cNvPr id="11276" name="Picture 12" descr="Prepare to stop' signs on way out"/>
            <p:cNvPicPr>
              <a:picLocks noChangeAspect="1" noChangeArrowheads="1"/>
            </p:cNvPicPr>
            <p:nvPr/>
          </p:nvPicPr>
          <p:blipFill rotWithShape="1">
            <a:blip r:embed="rId9">
              <a:extLst>
                <a:ext uri="{28A0092B-C50C-407E-A947-70E740481C1C}">
                  <a14:useLocalDpi xmlns:a14="http://schemas.microsoft.com/office/drawing/2010/main" val="0"/>
                </a:ext>
              </a:extLst>
            </a:blip>
            <a:srcRect l="51498" r="5342"/>
            <a:stretch/>
          </p:blipFill>
          <p:spPr bwMode="auto">
            <a:xfrm>
              <a:off x="6650513" y="3796546"/>
              <a:ext cx="1702189" cy="1968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055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01" y="541504"/>
            <a:ext cx="11811000" cy="523529"/>
          </a:xfrm>
        </p:spPr>
        <p:txBody>
          <a:bodyPr vert="horz" lIns="91440" tIns="45720" rIns="91440" bIns="45720" rtlCol="0" anchor="ctr">
            <a:normAutofit fontScale="90000"/>
          </a:bodyPr>
          <a:lstStyle/>
          <a:p>
            <a:r>
              <a:rPr lang="en-US" dirty="0">
                <a:solidFill>
                  <a:srgbClr val="FFC000"/>
                </a:solidFill>
              </a:rPr>
              <a:t>Countermeasures- Roadway </a:t>
            </a:r>
            <a:r>
              <a:rPr lang="en-US" dirty="0" smtClean="0">
                <a:solidFill>
                  <a:srgbClr val="FFC000"/>
                </a:solidFill>
              </a:rPr>
              <a:t>Segment </a:t>
            </a:r>
            <a:r>
              <a:rPr lang="en-US" dirty="0">
                <a:solidFill>
                  <a:srgbClr val="FFC000"/>
                </a:solidFill>
              </a:rPr>
              <a:t>Improvements </a:t>
            </a:r>
            <a:br>
              <a:rPr lang="en-US" dirty="0">
                <a:solidFill>
                  <a:srgbClr val="FFC000"/>
                </a:solidFill>
              </a:rPr>
            </a:br>
            <a:endParaRPr lang="en-US" dirty="0">
              <a:solidFill>
                <a:srgbClr val="FFC000"/>
              </a:solidFill>
            </a:endParaRPr>
          </a:p>
        </p:txBody>
      </p:sp>
      <p:sp>
        <p:nvSpPr>
          <p:cNvPr id="5" name="Slide Number Placeholder 4"/>
          <p:cNvSpPr>
            <a:spLocks noGrp="1"/>
          </p:cNvSpPr>
          <p:nvPr>
            <p:ph type="sldNum" sz="quarter" idx="12"/>
          </p:nvPr>
        </p:nvSpPr>
        <p:spPr/>
        <p:txBody>
          <a:bodyPr/>
          <a:lstStyle/>
          <a:p>
            <a:fld id="{0184A79C-86BA-4374-9AE3-3A0010382100}" type="slidenum">
              <a:rPr lang="en-US" smtClean="0">
                <a:solidFill>
                  <a:prstClr val="black">
                    <a:tint val="75000"/>
                  </a:prstClr>
                </a:solidFill>
              </a:rPr>
              <a:pPr/>
              <a:t>15</a:t>
            </a:fld>
            <a:endParaRPr lang="en-US">
              <a:solidFill>
                <a:prstClr val="black">
                  <a:tint val="75000"/>
                </a:prstClr>
              </a:solidFill>
            </a:endParaRPr>
          </a:p>
        </p:txBody>
      </p:sp>
      <p:pic>
        <p:nvPicPr>
          <p:cNvPr id="11278" name="Picture 14" descr="Wider Edge Line Markings"/>
          <p:cNvPicPr>
            <a:picLocks noChangeAspect="1" noChangeArrowheads="1"/>
          </p:cNvPicPr>
          <p:nvPr/>
        </p:nvPicPr>
        <p:blipFill rotWithShape="1">
          <a:blip r:embed="rId2">
            <a:extLst>
              <a:ext uri="{28A0092B-C50C-407E-A947-70E740481C1C}">
                <a14:useLocalDpi xmlns:a14="http://schemas.microsoft.com/office/drawing/2010/main" val="0"/>
              </a:ext>
            </a:extLst>
          </a:blip>
          <a:srcRect t="10665" b="11958"/>
          <a:stretch/>
        </p:blipFill>
        <p:spPr bwMode="auto">
          <a:xfrm>
            <a:off x="1525181" y="1256113"/>
            <a:ext cx="1786521" cy="1845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82" name="Picture 18" descr="Can You Have Both Rumble Strips and Longer-Lasting Roads? - J-Ban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6172"/>
          <a:stretch/>
        </p:blipFill>
        <p:spPr bwMode="auto">
          <a:xfrm>
            <a:off x="3732104" y="1256205"/>
            <a:ext cx="2661370" cy="1845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3B69FE27-5BDB-5B44-8334-6A6915D315D4}"/>
              </a:ext>
            </a:extLst>
          </p:cNvPr>
          <p:cNvSpPr/>
          <p:nvPr/>
        </p:nvSpPr>
        <p:spPr>
          <a:xfrm>
            <a:off x="1317520" y="3109927"/>
            <a:ext cx="2125597" cy="461665"/>
          </a:xfrm>
          <a:prstGeom prst="rect">
            <a:avLst/>
          </a:prstGeom>
        </p:spPr>
        <p:txBody>
          <a:bodyPr wrap="square">
            <a:spAutoFit/>
          </a:bodyPr>
          <a:lstStyle/>
          <a:p>
            <a:pPr algn="ctr"/>
            <a:r>
              <a:rPr lang="en-US" sz="1200" dirty="0">
                <a:latin typeface="Segoe UI" panose="020B0502040204020203" pitchFamily="34" charset="0"/>
                <a:cs typeface="Segoe UI" panose="020B0502040204020203" pitchFamily="34" charset="0"/>
              </a:rPr>
              <a:t>R28- Install edge-lines and centerlines </a:t>
            </a:r>
          </a:p>
        </p:txBody>
      </p:sp>
      <p:sp>
        <p:nvSpPr>
          <p:cNvPr id="33" name="Rectangle 32">
            <a:extLst>
              <a:ext uri="{FF2B5EF4-FFF2-40B4-BE49-F238E27FC236}">
                <a16:creationId xmlns:a16="http://schemas.microsoft.com/office/drawing/2014/main" id="{76C9D764-0C53-ED4E-9502-70D5CCCCCA30}"/>
              </a:ext>
            </a:extLst>
          </p:cNvPr>
          <p:cNvSpPr/>
          <p:nvPr/>
        </p:nvSpPr>
        <p:spPr>
          <a:xfrm>
            <a:off x="3732104" y="3101645"/>
            <a:ext cx="2661370" cy="461665"/>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R30- </a:t>
            </a:r>
            <a:r>
              <a:rPr lang="en-US" sz="1200" dirty="0">
                <a:latin typeface="Segoe UI" panose="020B0502040204020203" pitchFamily="34" charset="0"/>
                <a:cs typeface="Segoe UI" panose="020B0502040204020203" pitchFamily="34" charset="0"/>
              </a:rPr>
              <a:t>Install centerline rumble strips/stripes</a:t>
            </a:r>
            <a:endParaRPr lang="en-US" sz="1200" i="1" dirty="0">
              <a:latin typeface="Segoe UI" panose="020B0502040204020203" pitchFamily="34" charset="0"/>
              <a:cs typeface="Segoe UI" panose="020B0502040204020203" pitchFamily="34" charset="0"/>
            </a:endParaRPr>
          </a:p>
        </p:txBody>
      </p:sp>
      <p:sp>
        <p:nvSpPr>
          <p:cNvPr id="35" name="Rectangle 34">
            <a:extLst>
              <a:ext uri="{FF2B5EF4-FFF2-40B4-BE49-F238E27FC236}">
                <a16:creationId xmlns:a16="http://schemas.microsoft.com/office/drawing/2014/main" id="{76C9D764-0C53-ED4E-9502-70D5CCCCCA30}"/>
              </a:ext>
            </a:extLst>
          </p:cNvPr>
          <p:cNvSpPr/>
          <p:nvPr/>
        </p:nvSpPr>
        <p:spPr>
          <a:xfrm>
            <a:off x="7011740" y="3101645"/>
            <a:ext cx="2958428" cy="276999"/>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R34PB- </a:t>
            </a:r>
            <a:r>
              <a:rPr lang="en-US" sz="1200" dirty="0">
                <a:latin typeface="Segoe UI" panose="020B0502040204020203" pitchFamily="34" charset="0"/>
                <a:cs typeface="Segoe UI" panose="020B0502040204020203" pitchFamily="34" charset="0"/>
              </a:rPr>
              <a:t>Install S</a:t>
            </a:r>
            <a:r>
              <a:rPr lang="en-US" sz="1200" dirty="0" smtClean="0">
                <a:latin typeface="Segoe UI" panose="020B0502040204020203" pitchFamily="34" charset="0"/>
                <a:cs typeface="Segoe UI" panose="020B0502040204020203" pitchFamily="34" charset="0"/>
              </a:rPr>
              <a:t>eparated Bike Lanes</a:t>
            </a:r>
            <a:endParaRPr lang="en-US" sz="1200" i="1" dirty="0">
              <a:latin typeface="Segoe UI" panose="020B0502040204020203" pitchFamily="34" charset="0"/>
              <a:cs typeface="Segoe UI" panose="020B0502040204020203" pitchFamily="34" charset="0"/>
            </a:endParaRPr>
          </a:p>
        </p:txBody>
      </p:sp>
      <p:grpSp>
        <p:nvGrpSpPr>
          <p:cNvPr id="4" name="Group 3"/>
          <p:cNvGrpSpPr/>
          <p:nvPr/>
        </p:nvGrpSpPr>
        <p:grpSpPr>
          <a:xfrm>
            <a:off x="1210610" y="3648617"/>
            <a:ext cx="9620981" cy="2900681"/>
            <a:chOff x="-74144" y="4266548"/>
            <a:chExt cx="9620981" cy="2900681"/>
          </a:xfrm>
        </p:grpSpPr>
        <p:pic>
          <p:nvPicPr>
            <p:cNvPr id="11" name="Picture 6" descr="Why aren't all pedestrian crossings raised up like speed bumps? :  r/notjustbik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7276" y="4278496"/>
              <a:ext cx="3157915" cy="2220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6C9D764-0C53-ED4E-9502-70D5CCCCCA30}"/>
                </a:ext>
              </a:extLst>
            </p:cNvPr>
            <p:cNvSpPr/>
            <p:nvPr/>
          </p:nvSpPr>
          <p:spPr>
            <a:xfrm>
              <a:off x="4101056" y="6516617"/>
              <a:ext cx="3018041" cy="461665"/>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R36PB- Install/upgrade pedestrian crossing (with enhanced safety features)</a:t>
              </a:r>
              <a:endParaRPr lang="en-US" sz="1200" i="1" dirty="0">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76C9D764-0C53-ED4E-9502-70D5CCCCCA30}"/>
                </a:ext>
              </a:extLst>
            </p:cNvPr>
            <p:cNvSpPr/>
            <p:nvPr/>
          </p:nvSpPr>
          <p:spPr>
            <a:xfrm>
              <a:off x="7385162" y="6520898"/>
              <a:ext cx="2161675" cy="646331"/>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R38PB- </a:t>
              </a:r>
              <a:r>
                <a:rPr lang="en-US" sz="1200" dirty="0">
                  <a:latin typeface="Segoe UI" panose="020B0502040204020203" pitchFamily="34" charset="0"/>
                  <a:cs typeface="Segoe UI" panose="020B0502040204020203" pitchFamily="34" charset="0"/>
                </a:rPr>
                <a:t>Install Rectangular Rapid Flashing Beacon (RRFB)</a:t>
              </a:r>
              <a:endParaRPr lang="en-US" sz="1200" i="1" dirty="0">
                <a:latin typeface="Segoe UI" panose="020B0502040204020203" pitchFamily="34" charset="0"/>
                <a:cs typeface="Segoe UI" panose="020B0502040204020203" pitchFamily="34" charset="0"/>
              </a:endParaRPr>
            </a:p>
          </p:txBody>
        </p:sp>
        <p:pic>
          <p:nvPicPr>
            <p:cNvPr id="1026" name="Picture 2" descr="Rectangular Rapid Flashing Beacon"/>
            <p:cNvPicPr>
              <a:picLocks noChangeAspect="1" noChangeArrowheads="1"/>
            </p:cNvPicPr>
            <p:nvPr/>
          </p:nvPicPr>
          <p:blipFill rotWithShape="1">
            <a:blip r:embed="rId5">
              <a:extLst>
                <a:ext uri="{28A0092B-C50C-407E-A947-70E740481C1C}">
                  <a14:useLocalDpi xmlns:a14="http://schemas.microsoft.com/office/drawing/2010/main" val="0"/>
                </a:ext>
              </a:extLst>
            </a:blip>
            <a:srcRect l="3334" t="1773" r="1915" b="2696"/>
            <a:stretch/>
          </p:blipFill>
          <p:spPr bwMode="auto">
            <a:xfrm>
              <a:off x="7516594" y="4266548"/>
              <a:ext cx="1649278" cy="2232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76C9D764-0C53-ED4E-9502-70D5CCCCCA30}"/>
                </a:ext>
              </a:extLst>
            </p:cNvPr>
            <p:cNvSpPr/>
            <p:nvPr/>
          </p:nvSpPr>
          <p:spPr>
            <a:xfrm>
              <a:off x="431639" y="6510635"/>
              <a:ext cx="2804847" cy="461665"/>
            </a:xfrm>
            <a:prstGeom prst="rect">
              <a:avLst/>
            </a:prstGeom>
          </p:spPr>
          <p:txBody>
            <a:bodyPr wrap="square">
              <a:spAutoFit/>
            </a:bodyPr>
            <a:lstStyle/>
            <a:p>
              <a:pPr algn="ctr"/>
              <a:r>
                <a:rPr lang="en-US" sz="1200" dirty="0" smtClean="0">
                  <a:latin typeface="Segoe UI" panose="020B0502040204020203" pitchFamily="34" charset="0"/>
                  <a:cs typeface="Segoe UI" panose="020B0502040204020203" pitchFamily="34" charset="0"/>
                </a:rPr>
                <a:t>R35PB- </a:t>
              </a:r>
              <a:r>
                <a:rPr lang="en-US" sz="1200" dirty="0">
                  <a:latin typeface="Segoe UI" panose="020B0502040204020203" pitchFamily="34" charset="0"/>
                  <a:cs typeface="Segoe UI" panose="020B0502040204020203" pitchFamily="34" charset="0"/>
                </a:rPr>
                <a:t>Install sidewalk/pathway (to avoid walking along roadway) </a:t>
              </a:r>
              <a:endParaRPr lang="en-US" sz="1200" i="1" dirty="0">
                <a:latin typeface="Segoe UI" panose="020B0502040204020203" pitchFamily="34" charset="0"/>
                <a:cs typeface="Segoe UI" panose="020B0502040204020203" pitchFamily="34" charset="0"/>
              </a:endParaRPr>
            </a:p>
          </p:txBody>
        </p:sp>
        <p:pic>
          <p:nvPicPr>
            <p:cNvPr id="11286" name="Picture 22" descr="Walkways | FHW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44" y="4279025"/>
              <a:ext cx="3681943" cy="2220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2050" name="Picture 2" descr="Buffered Bike Lanes | National Association of City Transportation Officials"/>
          <p:cNvPicPr>
            <a:picLocks noChangeAspect="1" noChangeArrowheads="1"/>
          </p:cNvPicPr>
          <p:nvPr/>
        </p:nvPicPr>
        <p:blipFill rotWithShape="1">
          <a:blip r:embed="rId7">
            <a:extLst>
              <a:ext uri="{28A0092B-C50C-407E-A947-70E740481C1C}">
                <a14:useLocalDpi xmlns:a14="http://schemas.microsoft.com/office/drawing/2010/main" val="0"/>
              </a:ext>
            </a:extLst>
          </a:blip>
          <a:srcRect b="6295"/>
          <a:stretch/>
        </p:blipFill>
        <p:spPr bwMode="auto">
          <a:xfrm>
            <a:off x="6751759" y="1256113"/>
            <a:ext cx="3304184" cy="1838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8341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ndocino County, Northern California Travel Guide"/>
          <p:cNvPicPr>
            <a:picLocks noChangeAspect="1" noChangeArrowheads="1"/>
          </p:cNvPicPr>
          <p:nvPr/>
        </p:nvPicPr>
        <p:blipFill rotWithShape="1">
          <a:blip r:embed="rId3">
            <a:extLst>
              <a:ext uri="{28A0092B-C50C-407E-A947-70E740481C1C}">
                <a14:useLocalDpi xmlns:a14="http://schemas.microsoft.com/office/drawing/2010/main" val="0"/>
              </a:ext>
            </a:extLst>
          </a:blip>
          <a:srcRect r="-186" b="16045"/>
          <a:stretch/>
        </p:blipFill>
        <p:spPr bwMode="auto">
          <a:xfrm>
            <a:off x="-8878" y="0"/>
            <a:ext cx="1221474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955005"/>
            <a:ext cx="12192000" cy="3355378"/>
          </a:xfrm>
          <a:prstGeom prst="rect">
            <a:avLst/>
          </a:prstGeom>
          <a:solidFill>
            <a:schemeClr val="accent4">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0" y="1969477"/>
            <a:ext cx="12165357" cy="33186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0" kern="1200">
                <a:solidFill>
                  <a:srgbClr val="236621"/>
                </a:solidFill>
                <a:latin typeface="Lato" panose="020F0502020204030203" pitchFamily="34" charset="0"/>
                <a:ea typeface="+mj-ea"/>
                <a:cs typeface="+mj-cs"/>
              </a:defRPr>
            </a:lvl1pPr>
          </a:lstStyle>
          <a:p>
            <a:r>
              <a:rPr lang="en-US" b="1" dirty="0" smtClean="0">
                <a:solidFill>
                  <a:schemeClr val="bg1"/>
                </a:solidFill>
                <a:latin typeface="+mn-lt"/>
              </a:rPr>
              <a:t>Collision Analysis </a:t>
            </a:r>
          </a:p>
          <a:p>
            <a:r>
              <a:rPr lang="en-US" b="1" dirty="0" smtClean="0">
                <a:solidFill>
                  <a:schemeClr val="bg1"/>
                </a:solidFill>
                <a:latin typeface="+mn-lt"/>
              </a:rPr>
              <a:t>Draft Safety Projects</a:t>
            </a:r>
            <a:endParaRPr lang="en-US" b="1" dirty="0">
              <a:solidFill>
                <a:schemeClr val="bg1"/>
              </a:solidFill>
              <a:latin typeface="+mn-lt"/>
            </a:endParaRPr>
          </a:p>
        </p:txBody>
      </p:sp>
      <p:sp>
        <p:nvSpPr>
          <p:cNvPr id="3" name="Slide Number Placeholder 2"/>
          <p:cNvSpPr>
            <a:spLocks noGrp="1"/>
          </p:cNvSpPr>
          <p:nvPr>
            <p:ph type="sldNum" sz="quarter" idx="12"/>
          </p:nvPr>
        </p:nvSpPr>
        <p:spPr/>
        <p:txBody>
          <a:bodyPr/>
          <a:lstStyle/>
          <a:p>
            <a:fld id="{0184A79C-86BA-4374-9AE3-3A0010382100}" type="slidenum">
              <a:rPr lang="en-US" smtClean="0"/>
              <a:t>16</a:t>
            </a:fld>
            <a:endParaRPr lang="en-US"/>
          </a:p>
        </p:txBody>
      </p:sp>
    </p:spTree>
    <p:extLst>
      <p:ext uri="{BB962C8B-B14F-4D97-AF65-F5344CB8AC3E}">
        <p14:creationId xmlns:p14="http://schemas.microsoft.com/office/powerpoint/2010/main" val="30447182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23" y="-151424"/>
            <a:ext cx="10515600" cy="1325563"/>
          </a:xfrm>
        </p:spPr>
        <p:txBody>
          <a:bodyPr>
            <a:normAutofit/>
          </a:bodyPr>
          <a:lstStyle/>
          <a:p>
            <a:r>
              <a:rPr lang="en-US" sz="4000" dirty="0">
                <a:solidFill>
                  <a:srgbClr val="FFC000"/>
                </a:solidFill>
                <a:latin typeface="+mn-lt"/>
              </a:rPr>
              <a:t>Collision Analysis </a:t>
            </a:r>
            <a:r>
              <a:rPr lang="en-US" sz="4000" dirty="0" smtClean="0">
                <a:solidFill>
                  <a:srgbClr val="FFC000"/>
                </a:solidFill>
                <a:latin typeface="+mn-lt"/>
              </a:rPr>
              <a:t>Findings- Mendocino  County</a:t>
            </a:r>
            <a:endParaRPr lang="en-US" sz="4000" dirty="0">
              <a:solidFill>
                <a:srgbClr val="FFC000"/>
              </a:solidFill>
              <a:latin typeface="+mn-lt"/>
            </a:endParaRPr>
          </a:p>
        </p:txBody>
      </p:sp>
      <p:sp>
        <p:nvSpPr>
          <p:cNvPr id="14" name="Content Placeholder 2"/>
          <p:cNvSpPr txBox="1">
            <a:spLocks/>
          </p:cNvSpPr>
          <p:nvPr/>
        </p:nvSpPr>
        <p:spPr>
          <a:xfrm>
            <a:off x="7566853" y="3212794"/>
            <a:ext cx="3640134" cy="2642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smtClean="0">
                <a:solidFill>
                  <a:srgbClr val="000000"/>
                </a:solidFill>
              </a:rPr>
              <a:t>88 Killed &amp; Severe Injury (KSI) collisions</a:t>
            </a:r>
          </a:p>
          <a:p>
            <a:pPr marL="0" indent="0">
              <a:buNone/>
            </a:pPr>
            <a:endParaRPr lang="en-US" sz="1400" dirty="0">
              <a:solidFill>
                <a:prstClr val="black"/>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17</a:t>
            </a:fld>
            <a:endParaRPr lang="en-US">
              <a:solidFill>
                <a:prstClr val="black">
                  <a:tint val="75000"/>
                </a:prstClr>
              </a:solidFill>
            </a:endParaRPr>
          </a:p>
        </p:txBody>
      </p:sp>
      <p:sp>
        <p:nvSpPr>
          <p:cNvPr id="19" name="Content Placeholder 2"/>
          <p:cNvSpPr txBox="1">
            <a:spLocks/>
          </p:cNvSpPr>
          <p:nvPr/>
        </p:nvSpPr>
        <p:spPr>
          <a:xfrm>
            <a:off x="1180864" y="954059"/>
            <a:ext cx="5145523" cy="5471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u="sng" dirty="0" smtClean="0">
                <a:solidFill>
                  <a:prstClr val="black"/>
                </a:solidFill>
              </a:rPr>
              <a:t>Mendocino County - Unincorporated (2020-2022)</a:t>
            </a:r>
            <a:endParaRPr lang="en-US" sz="1600" u="sng" dirty="0">
              <a:solidFill>
                <a:prstClr val="black"/>
              </a:solidFill>
            </a:endParaRPr>
          </a:p>
        </p:txBody>
      </p:sp>
      <p:sp>
        <p:nvSpPr>
          <p:cNvPr id="34" name="TextBox 33">
            <a:extLst>
              <a:ext uri="{FF2B5EF4-FFF2-40B4-BE49-F238E27FC236}">
                <a16:creationId xmlns:a16="http://schemas.microsoft.com/office/drawing/2014/main" id="{E0337D2E-925A-D74C-B0D4-87B7CA2113E0}"/>
              </a:ext>
            </a:extLst>
          </p:cNvPr>
          <p:cNvSpPr txBox="1"/>
          <p:nvPr/>
        </p:nvSpPr>
        <p:spPr>
          <a:xfrm>
            <a:off x="7925651" y="3775918"/>
            <a:ext cx="2902297" cy="584775"/>
          </a:xfrm>
          <a:prstGeom prst="rect">
            <a:avLst/>
          </a:prstGeom>
          <a:noFill/>
        </p:spPr>
        <p:txBody>
          <a:bodyPr wrap="square" rtlCol="0">
            <a:spAutoFit/>
          </a:bodyPr>
          <a:lstStyle/>
          <a:p>
            <a:r>
              <a:rPr lang="en-US" sz="1600" dirty="0" smtClean="0">
                <a:solidFill>
                  <a:prstClr val="black"/>
                </a:solidFill>
              </a:rPr>
              <a:t>Violation Type </a:t>
            </a:r>
            <a:r>
              <a:rPr lang="en-US" sz="1600" dirty="0">
                <a:solidFill>
                  <a:prstClr val="black"/>
                </a:solidFill>
              </a:rPr>
              <a:t>(2020-2022)</a:t>
            </a:r>
          </a:p>
          <a:p>
            <a:endParaRPr lang="en-US" sz="1600" dirty="0">
              <a:solidFill>
                <a:prstClr val="black"/>
              </a:solidFill>
            </a:endParaRPr>
          </a:p>
        </p:txBody>
      </p:sp>
      <p:sp>
        <p:nvSpPr>
          <p:cNvPr id="41" name="TextBox 40">
            <a:extLst>
              <a:ext uri="{FF2B5EF4-FFF2-40B4-BE49-F238E27FC236}">
                <a16:creationId xmlns:a16="http://schemas.microsoft.com/office/drawing/2014/main" id="{E0337D2E-925A-D74C-B0D4-87B7CA2113E0}"/>
              </a:ext>
            </a:extLst>
          </p:cNvPr>
          <p:cNvSpPr txBox="1"/>
          <p:nvPr/>
        </p:nvSpPr>
        <p:spPr>
          <a:xfrm>
            <a:off x="2115146" y="3775918"/>
            <a:ext cx="2123676" cy="338554"/>
          </a:xfrm>
          <a:prstGeom prst="rect">
            <a:avLst/>
          </a:prstGeom>
          <a:noFill/>
        </p:spPr>
        <p:txBody>
          <a:bodyPr wrap="square" rtlCol="0">
            <a:spAutoFit/>
          </a:bodyPr>
          <a:lstStyle/>
          <a:p>
            <a:r>
              <a:rPr lang="en-US" sz="1600" dirty="0" smtClean="0">
                <a:solidFill>
                  <a:prstClr val="black"/>
                </a:solidFill>
              </a:rPr>
              <a:t>Severity </a:t>
            </a:r>
            <a:r>
              <a:rPr lang="en-US" sz="1600" dirty="0">
                <a:solidFill>
                  <a:prstClr val="black"/>
                </a:solidFill>
              </a:rPr>
              <a:t>(2020-2022</a:t>
            </a:r>
            <a:r>
              <a:rPr lang="en-US" sz="1600" dirty="0" smtClean="0">
                <a:solidFill>
                  <a:prstClr val="black"/>
                </a:solidFill>
              </a:rPr>
              <a:t>)</a:t>
            </a:r>
            <a:endParaRPr lang="en-US" sz="1600" dirty="0">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221469369"/>
              </p:ext>
            </p:extLst>
          </p:nvPr>
        </p:nvGraphicFramePr>
        <p:xfrm>
          <a:off x="312768" y="1241565"/>
          <a:ext cx="5648417" cy="2075977"/>
        </p:xfrm>
        <a:graphic>
          <a:graphicData uri="http://schemas.openxmlformats.org/drawingml/2006/table">
            <a:tbl>
              <a:tblPr>
                <a:tableStyleId>{93296810-A885-4BE3-A3E7-6D5BEEA58F35}</a:tableStyleId>
              </a:tblPr>
              <a:tblGrid>
                <a:gridCol w="2027637">
                  <a:extLst>
                    <a:ext uri="{9D8B030D-6E8A-4147-A177-3AD203B41FA5}">
                      <a16:colId xmlns:a16="http://schemas.microsoft.com/office/drawing/2014/main" val="3664042461"/>
                    </a:ext>
                  </a:extLst>
                </a:gridCol>
                <a:gridCol w="1226164">
                  <a:extLst>
                    <a:ext uri="{9D8B030D-6E8A-4147-A177-3AD203B41FA5}">
                      <a16:colId xmlns:a16="http://schemas.microsoft.com/office/drawing/2014/main" val="3832904889"/>
                    </a:ext>
                  </a:extLst>
                </a:gridCol>
                <a:gridCol w="1401487">
                  <a:extLst>
                    <a:ext uri="{9D8B030D-6E8A-4147-A177-3AD203B41FA5}">
                      <a16:colId xmlns:a16="http://schemas.microsoft.com/office/drawing/2014/main" val="703693795"/>
                    </a:ext>
                  </a:extLst>
                </a:gridCol>
                <a:gridCol w="993129">
                  <a:extLst>
                    <a:ext uri="{9D8B030D-6E8A-4147-A177-3AD203B41FA5}">
                      <a16:colId xmlns:a16="http://schemas.microsoft.com/office/drawing/2014/main" val="1116323130"/>
                    </a:ext>
                  </a:extLst>
                </a:gridCol>
              </a:tblGrid>
              <a:tr h="360589">
                <a:tc>
                  <a:txBody>
                    <a:bodyPr/>
                    <a:lstStyle/>
                    <a:p>
                      <a:pPr algn="ctr" fontAlgn="ctr"/>
                      <a:r>
                        <a:rPr lang="en-US" sz="1100" b="1" u="none" strike="noStrike" dirty="0">
                          <a:effectLst/>
                        </a:rPr>
                        <a:t>Collision Severity</a:t>
                      </a:r>
                      <a:endParaRPr lang="en-US" sz="1100" b="1" i="0" u="none" strike="noStrike" dirty="0">
                        <a:solidFill>
                          <a:srgbClr val="FFFFFF"/>
                        </a:solidFill>
                        <a:effectLst/>
                        <a:latin typeface="Segoe UI" panose="020B0502040204020203" pitchFamily="34" charset="0"/>
                      </a:endParaRPr>
                    </a:p>
                  </a:txBody>
                  <a:tcPr marL="7620" marR="7620" marT="7620" marB="0" anchor="ctr"/>
                </a:tc>
                <a:tc>
                  <a:txBody>
                    <a:bodyPr/>
                    <a:lstStyle/>
                    <a:p>
                      <a:pPr algn="ctr" fontAlgn="ctr"/>
                      <a:r>
                        <a:rPr lang="en-US" sz="1100" b="1" u="none" strike="noStrike" dirty="0">
                          <a:effectLst/>
                        </a:rPr>
                        <a:t>2015-2019</a:t>
                      </a:r>
                      <a:endParaRPr lang="en-US" sz="1100" b="1" i="0" u="none" strike="noStrike" dirty="0">
                        <a:solidFill>
                          <a:srgbClr val="FFFFFF"/>
                        </a:solidFill>
                        <a:effectLst/>
                        <a:latin typeface="Segoe UI" panose="020B0502040204020203" pitchFamily="34" charset="0"/>
                      </a:endParaRPr>
                    </a:p>
                  </a:txBody>
                  <a:tcPr marL="7620" marR="7620" marT="7620" marB="0" anchor="ctr"/>
                </a:tc>
                <a:tc>
                  <a:txBody>
                    <a:bodyPr/>
                    <a:lstStyle/>
                    <a:p>
                      <a:pPr algn="ctr" fontAlgn="ctr"/>
                      <a:r>
                        <a:rPr lang="en-US" sz="1100" b="1" u="none" strike="noStrike" dirty="0">
                          <a:effectLst/>
                        </a:rPr>
                        <a:t>2020-2022</a:t>
                      </a:r>
                      <a:endParaRPr lang="en-US" sz="1100" b="1" i="0" u="none" strike="noStrike" dirty="0">
                        <a:solidFill>
                          <a:srgbClr val="FFFFFF"/>
                        </a:solidFill>
                        <a:effectLst/>
                        <a:latin typeface="Segoe UI" panose="020B0502040204020203" pitchFamily="34" charset="0"/>
                      </a:endParaRPr>
                    </a:p>
                  </a:txBody>
                  <a:tcPr marL="7620" marR="7620" marT="7620" marB="0" anchor="ctr"/>
                </a:tc>
                <a:tc>
                  <a:txBody>
                    <a:bodyPr/>
                    <a:lstStyle/>
                    <a:p>
                      <a:pPr algn="ctr" fontAlgn="ctr"/>
                      <a:r>
                        <a:rPr lang="en-US" sz="1100" b="1" u="none" strike="noStrike" dirty="0">
                          <a:effectLst/>
                        </a:rPr>
                        <a:t>2015-2022</a:t>
                      </a:r>
                      <a:endParaRPr lang="en-US" sz="1100" b="1" i="0" u="none" strike="noStrike" dirty="0">
                        <a:solidFill>
                          <a:srgbClr val="FFFFFF"/>
                        </a:solidFill>
                        <a:effectLst/>
                        <a:latin typeface="Segoe UI" panose="020B0502040204020203" pitchFamily="34" charset="0"/>
                      </a:endParaRPr>
                    </a:p>
                  </a:txBody>
                  <a:tcPr marL="7620" marR="7620" marT="7620" marB="0" anchor="ctr"/>
                </a:tc>
                <a:extLst>
                  <a:ext uri="{0D108BD9-81ED-4DB2-BD59-A6C34878D82A}">
                    <a16:rowId xmlns:a16="http://schemas.microsoft.com/office/drawing/2014/main" val="1416501664"/>
                  </a:ext>
                </a:extLst>
              </a:tr>
              <a:tr h="285898">
                <a:tc>
                  <a:txBody>
                    <a:bodyPr/>
                    <a:lstStyle/>
                    <a:p>
                      <a:pPr algn="ctr" fontAlgn="ctr"/>
                      <a:r>
                        <a:rPr lang="en-US" sz="1100" u="none" strike="noStrike" dirty="0">
                          <a:effectLst/>
                        </a:rPr>
                        <a:t>Killed</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a:effectLst/>
                        </a:rPr>
                        <a:t>21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13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34</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07372832"/>
                  </a:ext>
                </a:extLst>
              </a:tr>
              <a:tr h="285898">
                <a:tc>
                  <a:txBody>
                    <a:bodyPr/>
                    <a:lstStyle/>
                    <a:p>
                      <a:pPr algn="ctr" fontAlgn="ctr"/>
                      <a:r>
                        <a:rPr lang="en-US" sz="1100" u="none" strike="noStrike" dirty="0">
                          <a:effectLst/>
                        </a:rPr>
                        <a:t>Severe Injury</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a:effectLst/>
                        </a:rPr>
                        <a:t>123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chemeClr val="dk1"/>
                          </a:solidFill>
                          <a:effectLst/>
                          <a:latin typeface="+mn-lt"/>
                        </a:rPr>
                        <a:t>75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198</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877241424"/>
                  </a:ext>
                </a:extLst>
              </a:tr>
              <a:tr h="285898">
                <a:tc>
                  <a:txBody>
                    <a:bodyPr/>
                    <a:lstStyle/>
                    <a:p>
                      <a:pPr algn="ctr" fontAlgn="ctr"/>
                      <a:r>
                        <a:rPr lang="en-US" sz="1100" u="none" strike="noStrike" dirty="0">
                          <a:effectLst/>
                        </a:rPr>
                        <a:t>Visible Injury</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a:effectLst/>
                        </a:rPr>
                        <a:t>243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chemeClr val="dk1"/>
                          </a:solidFill>
                          <a:effectLst/>
                          <a:latin typeface="+mn-lt"/>
                        </a:rPr>
                        <a:t>121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364</a:t>
                      </a:r>
                    </a:p>
                  </a:txBody>
                  <a:tcPr marL="7620" marR="7620" marT="7620" marB="0" anchor="ctr"/>
                </a:tc>
                <a:extLst>
                  <a:ext uri="{0D108BD9-81ED-4DB2-BD59-A6C34878D82A}">
                    <a16:rowId xmlns:a16="http://schemas.microsoft.com/office/drawing/2014/main" val="207775349"/>
                  </a:ext>
                </a:extLst>
              </a:tr>
              <a:tr h="285898">
                <a:tc>
                  <a:txBody>
                    <a:bodyPr/>
                    <a:lstStyle/>
                    <a:p>
                      <a:pPr algn="ctr" fontAlgn="ctr"/>
                      <a:r>
                        <a:rPr lang="en-US" sz="1100" u="none" strike="noStrike" dirty="0">
                          <a:effectLst/>
                        </a:rPr>
                        <a:t>Complaint of Pain</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a:effectLst/>
                        </a:rPr>
                        <a:t>179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chemeClr val="dk1"/>
                          </a:solidFill>
                          <a:effectLst/>
                          <a:latin typeface="+mn-lt"/>
                        </a:rPr>
                        <a:t>87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266</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31207816"/>
                  </a:ext>
                </a:extLst>
              </a:tr>
              <a:tr h="285898">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u="none" strike="noStrike" dirty="0" smtClean="0">
                          <a:effectLst/>
                        </a:rPr>
                        <a:t>Property Damage Only (PDO)</a:t>
                      </a:r>
                      <a:endParaRPr lang="en-US" sz="1100" b="1" i="0" u="none" strike="noStrike" dirty="0" smtClean="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smtClean="0">
                          <a:effectLst/>
                        </a:rPr>
                        <a:t>1,345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N/A</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1,345</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27976826"/>
                  </a:ext>
                </a:extLst>
              </a:tr>
              <a:tr h="285898">
                <a:tc>
                  <a:txBody>
                    <a:bodyPr/>
                    <a:lstStyle/>
                    <a:p>
                      <a:pPr algn="ctr" fontAlgn="ctr"/>
                      <a:r>
                        <a:rPr lang="en-US" sz="1100" b="1" u="none" strike="noStrike" dirty="0">
                          <a:effectLst/>
                        </a:rPr>
                        <a:t>Total</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b="1" u="none" strike="noStrike" dirty="0" smtClean="0">
                          <a:effectLst/>
                        </a:rPr>
                        <a:t>1,911</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1" u="none" strike="noStrike" dirty="0" smtClean="0">
                          <a:effectLst/>
                        </a:rPr>
                        <a:t>296</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1" i="0" u="none" strike="noStrike" dirty="0" smtClean="0">
                          <a:solidFill>
                            <a:srgbClr val="000000"/>
                          </a:solidFill>
                          <a:effectLst/>
                          <a:latin typeface="Calibri" panose="020F0502020204030204" pitchFamily="34" charset="0"/>
                        </a:rPr>
                        <a:t>2,207</a:t>
                      </a:r>
                    </a:p>
                  </a:txBody>
                  <a:tcPr marL="7620" marR="7620" marT="7620" marB="0" anchor="ctr"/>
                </a:tc>
                <a:extLst>
                  <a:ext uri="{0D108BD9-81ED-4DB2-BD59-A6C34878D82A}">
                    <a16:rowId xmlns:a16="http://schemas.microsoft.com/office/drawing/2014/main" val="333519847"/>
                  </a:ext>
                </a:extLst>
              </a:tr>
            </a:tbl>
          </a:graphicData>
        </a:graphic>
      </p:graphicFrame>
      <p:sp>
        <p:nvSpPr>
          <p:cNvPr id="18" name="Content Placeholder 2"/>
          <p:cNvSpPr txBox="1">
            <a:spLocks/>
          </p:cNvSpPr>
          <p:nvPr/>
        </p:nvSpPr>
        <p:spPr>
          <a:xfrm>
            <a:off x="237199" y="3283426"/>
            <a:ext cx="4250488" cy="387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smtClean="0">
                <a:solidFill>
                  <a:schemeClr val="tx1">
                    <a:lumMod val="65000"/>
                    <a:lumOff val="35000"/>
                  </a:schemeClr>
                </a:solidFill>
              </a:rPr>
              <a:t>Note: State Route Collisions are excluded from the analysis</a:t>
            </a:r>
          </a:p>
          <a:p>
            <a:pPr marL="0" indent="0">
              <a:buNone/>
            </a:pPr>
            <a:endParaRPr lang="en-US" sz="1200" dirty="0">
              <a:solidFill>
                <a:schemeClr val="tx1">
                  <a:lumMod val="65000"/>
                  <a:lumOff val="35000"/>
                </a:schemeClr>
              </a:solidFill>
            </a:endParaRPr>
          </a:p>
        </p:txBody>
      </p:sp>
      <p:sp>
        <p:nvSpPr>
          <p:cNvPr id="20" name="TextBox 19"/>
          <p:cNvSpPr txBox="1"/>
          <p:nvPr/>
        </p:nvSpPr>
        <p:spPr>
          <a:xfrm>
            <a:off x="0" y="6400412"/>
            <a:ext cx="5558191" cy="276999"/>
          </a:xfrm>
          <a:prstGeom prst="rect">
            <a:avLst/>
          </a:prstGeom>
          <a:noFill/>
        </p:spPr>
        <p:txBody>
          <a:bodyPr wrap="square" rtlCol="0">
            <a:spAutoFit/>
          </a:bodyPr>
          <a:lstStyle/>
          <a:p>
            <a:r>
              <a:rPr lang="en-US" sz="1200" i="1" u="sng" dirty="0" smtClean="0"/>
              <a:t>Note: </a:t>
            </a:r>
            <a:r>
              <a:rPr lang="en-US" sz="1200" i="1" dirty="0" smtClean="0"/>
              <a:t>City of Point Arena does not have any collision history between 2020-2022</a:t>
            </a:r>
            <a:endParaRPr lang="en-US" sz="1200" i="1" dirty="0"/>
          </a:p>
        </p:txBody>
      </p:sp>
      <p:sp>
        <p:nvSpPr>
          <p:cNvPr id="21" name="TextBox 20">
            <a:extLst>
              <a:ext uri="{FF2B5EF4-FFF2-40B4-BE49-F238E27FC236}">
                <a16:creationId xmlns:a16="http://schemas.microsoft.com/office/drawing/2014/main" id="{E0337D2E-925A-D74C-B0D4-87B7CA2113E0}"/>
              </a:ext>
            </a:extLst>
          </p:cNvPr>
          <p:cNvSpPr txBox="1"/>
          <p:nvPr/>
        </p:nvSpPr>
        <p:spPr>
          <a:xfrm>
            <a:off x="7811876" y="853565"/>
            <a:ext cx="3659743" cy="584775"/>
          </a:xfrm>
          <a:prstGeom prst="rect">
            <a:avLst/>
          </a:prstGeom>
          <a:noFill/>
        </p:spPr>
        <p:txBody>
          <a:bodyPr wrap="square" rtlCol="0">
            <a:spAutoFit/>
          </a:bodyPr>
          <a:lstStyle/>
          <a:p>
            <a:r>
              <a:rPr lang="en-US" sz="1600" dirty="0" smtClean="0">
                <a:solidFill>
                  <a:prstClr val="black"/>
                </a:solidFill>
              </a:rPr>
              <a:t>Collisions by Severity (2020-2022</a:t>
            </a:r>
            <a:r>
              <a:rPr lang="en-US" sz="1600" dirty="0">
                <a:solidFill>
                  <a:prstClr val="black"/>
                </a:solidFill>
              </a:rPr>
              <a:t>)</a:t>
            </a:r>
          </a:p>
          <a:p>
            <a:endParaRPr lang="en-US" sz="1600" dirty="0">
              <a:solidFill>
                <a:prstClr val="black"/>
              </a:solidFill>
            </a:endParaRPr>
          </a:p>
        </p:txBody>
      </p:sp>
      <p:graphicFrame>
        <p:nvGraphicFramePr>
          <p:cNvPr id="22" name="Chart 21"/>
          <p:cNvGraphicFramePr>
            <a:graphicFrameLocks/>
          </p:cNvGraphicFramePr>
          <p:nvPr>
            <p:extLst/>
          </p:nvPr>
        </p:nvGraphicFramePr>
        <p:xfrm>
          <a:off x="203329" y="4108946"/>
          <a:ext cx="5399611" cy="23706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p:cNvGraphicFramePr>
            <a:graphicFrameLocks/>
          </p:cNvGraphicFramePr>
          <p:nvPr>
            <p:extLst>
              <p:ext uri="{D42A27DB-BD31-4B8C-83A1-F6EECF244321}">
                <p14:modId xmlns:p14="http://schemas.microsoft.com/office/powerpoint/2010/main" val="1104786440"/>
              </p:ext>
            </p:extLst>
          </p:nvPr>
        </p:nvGraphicFramePr>
        <p:xfrm>
          <a:off x="5931889" y="1214937"/>
          <a:ext cx="3455031" cy="20733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p:cNvGraphicFramePr>
            <a:graphicFrameLocks/>
          </p:cNvGraphicFramePr>
          <p:nvPr>
            <p:extLst>
              <p:ext uri="{D42A27DB-BD31-4B8C-83A1-F6EECF244321}">
                <p14:modId xmlns:p14="http://schemas.microsoft.com/office/powerpoint/2010/main" val="4176331182"/>
              </p:ext>
            </p:extLst>
          </p:nvPr>
        </p:nvGraphicFramePr>
        <p:xfrm>
          <a:off x="9167750" y="1241565"/>
          <a:ext cx="3088920" cy="19202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p:cNvGraphicFramePr>
            <a:graphicFrameLocks/>
          </p:cNvGraphicFramePr>
          <p:nvPr>
            <p:extLst/>
          </p:nvPr>
        </p:nvGraphicFramePr>
        <p:xfrm>
          <a:off x="5558191" y="3939670"/>
          <a:ext cx="6327487" cy="2895048"/>
        </p:xfrm>
        <a:graphic>
          <a:graphicData uri="http://schemas.openxmlformats.org/drawingml/2006/chart">
            <c:chart xmlns:c="http://schemas.openxmlformats.org/drawingml/2006/chart" xmlns:r="http://schemas.openxmlformats.org/officeDocument/2006/relationships" r:id="rId6"/>
          </a:graphicData>
        </a:graphic>
      </p:graphicFrame>
      <p:sp>
        <p:nvSpPr>
          <p:cNvPr id="4" name="Rectangle 3"/>
          <p:cNvSpPr/>
          <p:nvPr/>
        </p:nvSpPr>
        <p:spPr>
          <a:xfrm>
            <a:off x="3533614" y="1241565"/>
            <a:ext cx="1464589" cy="207597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45903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133188" y="-155602"/>
            <a:ext cx="10515600" cy="1325563"/>
          </a:xfrm>
        </p:spPr>
        <p:txBody>
          <a:bodyPr>
            <a:normAutofit/>
          </a:bodyPr>
          <a:lstStyle/>
          <a:p>
            <a:r>
              <a:rPr lang="en-US" dirty="0" smtClean="0">
                <a:solidFill>
                  <a:srgbClr val="FFC000"/>
                </a:solidFill>
              </a:rPr>
              <a:t>High Injury Network- Mendocino County</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18</a:t>
            </a:fld>
            <a:endParaRPr lang="en-US" dirty="0">
              <a:solidFill>
                <a:prstClr val="black">
                  <a:tint val="75000"/>
                </a:prstClr>
              </a:solidFill>
            </a:endParaRPr>
          </a:p>
        </p:txBody>
      </p:sp>
      <p:graphicFrame>
        <p:nvGraphicFramePr>
          <p:cNvPr id="8" name="Table 7"/>
          <p:cNvGraphicFramePr>
            <a:graphicFrameLocks noGrp="1"/>
          </p:cNvGraphicFramePr>
          <p:nvPr>
            <p:extLst/>
          </p:nvPr>
        </p:nvGraphicFramePr>
        <p:xfrm>
          <a:off x="246801" y="1059886"/>
          <a:ext cx="5926724" cy="1843249"/>
        </p:xfrm>
        <a:graphic>
          <a:graphicData uri="http://schemas.openxmlformats.org/drawingml/2006/table">
            <a:tbl>
              <a:tblPr firstRow="1" firstCol="1" bandRow="1">
                <a:tableStyleId>{5C22544A-7EE6-4342-B048-85BDC9FD1C3A}</a:tableStyleId>
              </a:tblPr>
              <a:tblGrid>
                <a:gridCol w="294315">
                  <a:extLst>
                    <a:ext uri="{9D8B030D-6E8A-4147-A177-3AD203B41FA5}">
                      <a16:colId xmlns:a16="http://schemas.microsoft.com/office/drawing/2014/main" val="1601187190"/>
                    </a:ext>
                  </a:extLst>
                </a:gridCol>
                <a:gridCol w="1915837">
                  <a:extLst>
                    <a:ext uri="{9D8B030D-6E8A-4147-A177-3AD203B41FA5}">
                      <a16:colId xmlns:a16="http://schemas.microsoft.com/office/drawing/2014/main" val="1309655312"/>
                    </a:ext>
                  </a:extLst>
                </a:gridCol>
                <a:gridCol w="727544">
                  <a:extLst>
                    <a:ext uri="{9D8B030D-6E8A-4147-A177-3AD203B41FA5}">
                      <a16:colId xmlns:a16="http://schemas.microsoft.com/office/drawing/2014/main" val="1766707423"/>
                    </a:ext>
                  </a:extLst>
                </a:gridCol>
                <a:gridCol w="755374">
                  <a:extLst>
                    <a:ext uri="{9D8B030D-6E8A-4147-A177-3AD203B41FA5}">
                      <a16:colId xmlns:a16="http://schemas.microsoft.com/office/drawing/2014/main" val="3414710242"/>
                    </a:ext>
                  </a:extLst>
                </a:gridCol>
                <a:gridCol w="775252">
                  <a:extLst>
                    <a:ext uri="{9D8B030D-6E8A-4147-A177-3AD203B41FA5}">
                      <a16:colId xmlns:a16="http://schemas.microsoft.com/office/drawing/2014/main" val="3661097176"/>
                    </a:ext>
                  </a:extLst>
                </a:gridCol>
                <a:gridCol w="691764">
                  <a:extLst>
                    <a:ext uri="{9D8B030D-6E8A-4147-A177-3AD203B41FA5}">
                      <a16:colId xmlns:a16="http://schemas.microsoft.com/office/drawing/2014/main" val="1992955693"/>
                    </a:ext>
                  </a:extLst>
                </a:gridCol>
                <a:gridCol w="766638">
                  <a:extLst>
                    <a:ext uri="{9D8B030D-6E8A-4147-A177-3AD203B41FA5}">
                      <a16:colId xmlns:a16="http://schemas.microsoft.com/office/drawing/2014/main" val="1802882551"/>
                    </a:ext>
                  </a:extLst>
                </a:gridCol>
              </a:tblGrid>
              <a:tr h="334343">
                <a:tc>
                  <a:txBody>
                    <a:bodyPr/>
                    <a:lstStyle/>
                    <a:p>
                      <a:pPr marL="0" marR="0" algn="ctr">
                        <a:lnSpc>
                          <a:spcPct val="105000"/>
                        </a:lnSpc>
                        <a:spcBef>
                          <a:spcPts val="0"/>
                        </a:spcBef>
                        <a:spcAft>
                          <a:spcPts val="400"/>
                        </a:spcAft>
                      </a:pPr>
                      <a:r>
                        <a:rPr lang="en-US" sz="900" dirty="0">
                          <a:effectLst/>
                          <a:latin typeface="Segoe UI" panose="020B0502040204020203" pitchFamily="34" charset="0"/>
                          <a:cs typeface="Segoe UI" panose="020B0502040204020203" pitchFamily="34" charset="0"/>
                        </a:rPr>
                        <a:t>ID</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dirty="0" smtClean="0">
                          <a:effectLst/>
                          <a:latin typeface="Segoe UI" panose="020B0502040204020203" pitchFamily="34" charset="0"/>
                          <a:cs typeface="Segoe UI" panose="020B0502040204020203" pitchFamily="34" charset="0"/>
                        </a:rPr>
                        <a:t>Intersections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Total Injury Collisions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Killed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Severe Injury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dirty="0" smtClean="0">
                          <a:effectLst/>
                          <a:latin typeface="Segoe UI" panose="020B0502040204020203" pitchFamily="34" charset="0"/>
                          <a:cs typeface="Segoe UI" panose="020B0502040204020203" pitchFamily="34" charset="0"/>
                        </a:rPr>
                        <a:t>Pedestrian/Bicycle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EPDO Score</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79588008"/>
                  </a:ext>
                </a:extLst>
              </a:tr>
              <a:tr h="222342">
                <a:tc>
                  <a:txBody>
                    <a:bodyPr/>
                    <a:lstStyle/>
                    <a:p>
                      <a:pPr marL="0" marR="0" algn="ctr">
                        <a:lnSpc>
                          <a:spcPct val="105000"/>
                        </a:lnSpc>
                        <a:spcBef>
                          <a:spcPts val="0"/>
                        </a:spcBef>
                        <a:spcAft>
                          <a:spcPts val="0"/>
                        </a:spcAft>
                      </a:pPr>
                      <a:r>
                        <a:rPr lang="en-US" sz="900">
                          <a:effectLst/>
                          <a:latin typeface="Segoe UI" panose="020B0502040204020203" pitchFamily="34" charset="0"/>
                          <a:cs typeface="Segoe UI" panose="020B0502040204020203" pitchFamily="34" charset="0"/>
                        </a:rPr>
                        <a:t>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0"/>
                        </a:spcAft>
                      </a:pPr>
                      <a:r>
                        <a:rPr lang="en-US" sz="900" dirty="0">
                          <a:solidFill>
                            <a:srgbClr val="00B050"/>
                          </a:solidFill>
                          <a:effectLst/>
                          <a:latin typeface="Segoe UI" panose="020B0502040204020203" pitchFamily="34" charset="0"/>
                          <a:cs typeface="Segoe UI" panose="020B0502040204020203" pitchFamily="34" charset="0"/>
                        </a:rPr>
                        <a:t>Foothill Blvd </a:t>
                      </a:r>
                      <a:r>
                        <a:rPr lang="en-US" sz="900" dirty="0" smtClean="0">
                          <a:solidFill>
                            <a:srgbClr val="00B050"/>
                          </a:solidFill>
                          <a:effectLst/>
                          <a:latin typeface="Segoe UI" panose="020B0502040204020203" pitchFamily="34" charset="0"/>
                          <a:cs typeface="Segoe UI" panose="020B0502040204020203" pitchFamily="34" charset="0"/>
                        </a:rPr>
                        <a:t>&amp; Henderson </a:t>
                      </a:r>
                      <a:r>
                        <a:rPr lang="en-US" sz="900" dirty="0">
                          <a:solidFill>
                            <a:srgbClr val="00B050"/>
                          </a:solidFill>
                          <a:effectLst/>
                          <a:latin typeface="Segoe UI" panose="020B0502040204020203" pitchFamily="34" charset="0"/>
                          <a:cs typeface="Segoe UI" panose="020B0502040204020203" pitchFamily="34" charset="0"/>
                        </a:rPr>
                        <a:t>Ln</a:t>
                      </a:r>
                      <a:endParaRPr lang="en-US" sz="1100" dirty="0">
                        <a:solidFill>
                          <a:srgbClr val="00B05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4</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a:effectLst/>
                          <a:latin typeface="Segoe UI" panose="020B0502040204020203" pitchFamily="34" charset="0"/>
                          <a:cs typeface="Segoe UI" panose="020B0502040204020203" pitchFamily="34" charset="0"/>
                        </a:rPr>
                        <a:t>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a:effectLst/>
                          <a:latin typeface="Segoe UI" panose="020B0502040204020203" pitchFamily="34" charset="0"/>
                          <a:cs typeface="Segoe UI" panose="020B0502040204020203" pitchFamily="34" charset="0"/>
                        </a:rPr>
                        <a:t>193</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903986097"/>
                  </a:ext>
                </a:extLst>
              </a:tr>
              <a:tr h="195841">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2</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0"/>
                        </a:spcAft>
                      </a:pPr>
                      <a:r>
                        <a:rPr lang="en-US" sz="900" dirty="0" smtClean="0">
                          <a:effectLst/>
                          <a:latin typeface="Segoe UI" panose="020B0502040204020203" pitchFamily="34" charset="0"/>
                          <a:cs typeface="Segoe UI" panose="020B0502040204020203" pitchFamily="34" charset="0"/>
                        </a:rPr>
                        <a:t>N State St &amp; Empire </a:t>
                      </a:r>
                      <a:r>
                        <a:rPr lang="en-US" sz="900" dirty="0" err="1">
                          <a:effectLst/>
                          <a:latin typeface="Segoe UI" panose="020B0502040204020203" pitchFamily="34" charset="0"/>
                          <a:cs typeface="Segoe UI" panose="020B0502040204020203" pitchFamily="34" charset="0"/>
                        </a:rPr>
                        <a:t>Dr</a:t>
                      </a:r>
                      <a:r>
                        <a:rPr lang="en-US" sz="900" dirty="0">
                          <a:effectLst/>
                          <a:latin typeface="Segoe UI" panose="020B0502040204020203" pitchFamily="34" charset="0"/>
                          <a:cs typeface="Segoe UI" panose="020B0502040204020203" pitchFamily="34" charset="0"/>
                        </a:rPr>
                        <a:t> </a:t>
                      </a:r>
                      <a:r>
                        <a:rPr lang="en-US" sz="900" dirty="0" smtClean="0">
                          <a:effectLst/>
                          <a:latin typeface="Segoe UI" panose="020B0502040204020203" pitchFamily="34" charset="0"/>
                          <a:cs typeface="Segoe UI" panose="020B0502040204020203" pitchFamily="34" charset="0"/>
                        </a:rPr>
                        <a:t>/Ford </a:t>
                      </a:r>
                      <a:r>
                        <a:rPr lang="en-US" sz="900" dirty="0">
                          <a:effectLst/>
                          <a:latin typeface="Segoe UI" panose="020B0502040204020203" pitchFamily="34" charset="0"/>
                          <a:cs typeface="Segoe UI" panose="020B0502040204020203" pitchFamily="34" charset="0"/>
                        </a:rPr>
                        <a:t>Rd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3</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177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103288742"/>
                  </a:ext>
                </a:extLst>
              </a:tr>
              <a:tr h="255960">
                <a:tc>
                  <a:txBody>
                    <a:bodyPr/>
                    <a:lstStyle/>
                    <a:p>
                      <a:pPr marL="0" marR="0" algn="ctr">
                        <a:lnSpc>
                          <a:spcPct val="105000"/>
                        </a:lnSpc>
                        <a:spcBef>
                          <a:spcPts val="0"/>
                        </a:spcBef>
                        <a:spcAft>
                          <a:spcPts val="0"/>
                        </a:spcAft>
                      </a:pPr>
                      <a:r>
                        <a:rPr lang="en-US" sz="900" dirty="0" smtClean="0">
                          <a:effectLst/>
                          <a:latin typeface="Segoe UI" panose="020B0502040204020203" pitchFamily="34" charset="0"/>
                          <a:cs typeface="Segoe UI" panose="020B0502040204020203" pitchFamily="34" charset="0"/>
                        </a:rPr>
                        <a:t>3</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Albion Ridge Rd &amp; D Rd</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a:effectLst/>
                          <a:latin typeface="Segoe UI" panose="020B0502040204020203" pitchFamily="34" charset="0"/>
                          <a:cs typeface="Segoe UI" panose="020B0502040204020203" pitchFamily="34" charset="0"/>
                        </a:rPr>
                        <a:t>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a:effectLst/>
                          <a:latin typeface="Segoe UI" panose="020B0502040204020203" pitchFamily="34" charset="0"/>
                          <a:cs typeface="Segoe UI" panose="020B0502040204020203" pitchFamily="34" charset="0"/>
                        </a:rPr>
                        <a:t>165</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812446109"/>
                  </a:ext>
                </a:extLst>
              </a:tr>
              <a:tr h="225746">
                <a:tc>
                  <a:txBody>
                    <a:bodyPr/>
                    <a:lstStyle/>
                    <a:p>
                      <a:pPr marL="0" marR="0" algn="ctr">
                        <a:lnSpc>
                          <a:spcPct val="105000"/>
                        </a:lnSpc>
                        <a:spcBef>
                          <a:spcPts val="0"/>
                        </a:spcBef>
                        <a:spcAft>
                          <a:spcPts val="400"/>
                        </a:spcAft>
                      </a:pPr>
                      <a:r>
                        <a:rPr lang="en-US" sz="900" dirty="0" smtClean="0">
                          <a:effectLst/>
                          <a:latin typeface="Segoe UI" panose="020B0502040204020203" pitchFamily="34" charset="0"/>
                          <a:cs typeface="Segoe UI" panose="020B0502040204020203" pitchFamily="34" charset="0"/>
                        </a:rPr>
                        <a:t>4</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400"/>
                        </a:spcAft>
                      </a:pPr>
                      <a:r>
                        <a:rPr lang="en-US" sz="900" dirty="0">
                          <a:effectLst/>
                          <a:latin typeface="Segoe UI" panose="020B0502040204020203" pitchFamily="34" charset="0"/>
                          <a:cs typeface="Segoe UI" panose="020B0502040204020203" pitchFamily="34" charset="0"/>
                        </a:rPr>
                        <a:t>E Hill Rd &amp; Eastside Rd</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dirty="0">
                          <a:effectLst/>
                          <a:latin typeface="Segoe UI" panose="020B0502040204020203" pitchFamily="34" charset="0"/>
                          <a:cs typeface="Segoe UI" panose="020B0502040204020203" pitchFamily="34" charset="0"/>
                        </a:rPr>
                        <a:t>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165</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853736564"/>
                  </a:ext>
                </a:extLst>
              </a:tr>
              <a:tr h="243462">
                <a:tc>
                  <a:txBody>
                    <a:bodyPr/>
                    <a:lstStyle/>
                    <a:p>
                      <a:pPr marL="0" marR="0" algn="ctr">
                        <a:lnSpc>
                          <a:spcPct val="105000"/>
                        </a:lnSpc>
                        <a:spcBef>
                          <a:spcPts val="0"/>
                        </a:spcBef>
                        <a:spcAft>
                          <a:spcPts val="400"/>
                        </a:spcAft>
                      </a:pPr>
                      <a:r>
                        <a:rPr lang="en-US" sz="900" dirty="0" smtClean="0">
                          <a:effectLst/>
                          <a:latin typeface="Segoe UI" panose="020B0502040204020203" pitchFamily="34" charset="0"/>
                          <a:cs typeface="Segoe UI" panose="020B0502040204020203" pitchFamily="34" charset="0"/>
                        </a:rPr>
                        <a:t>5</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400"/>
                        </a:spcAft>
                      </a:pPr>
                      <a:r>
                        <a:rPr lang="en-US" sz="900" dirty="0">
                          <a:effectLst/>
                          <a:latin typeface="Segoe UI" panose="020B0502040204020203" pitchFamily="34" charset="0"/>
                          <a:cs typeface="Segoe UI" panose="020B0502040204020203" pitchFamily="34" charset="0"/>
                        </a:rPr>
                        <a:t>Eastside Potter Valley Rd &amp; E Rd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dirty="0">
                          <a:effectLst/>
                          <a:latin typeface="Segoe UI" panose="020B0502040204020203" pitchFamily="34" charset="0"/>
                          <a:cs typeface="Segoe UI" panose="020B0502040204020203" pitchFamily="34" charset="0"/>
                        </a:rPr>
                        <a:t>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dirty="0">
                          <a:effectLst/>
                          <a:latin typeface="Segoe UI" panose="020B0502040204020203" pitchFamily="34" charset="0"/>
                          <a:cs typeface="Segoe UI" panose="020B0502040204020203" pitchFamily="34" charset="0"/>
                        </a:rPr>
                        <a:t>165</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827381601"/>
                  </a:ext>
                </a:extLst>
              </a:tr>
              <a:tr h="236470">
                <a:tc>
                  <a:txBody>
                    <a:bodyPr/>
                    <a:lstStyle/>
                    <a:p>
                      <a:pPr marL="0" marR="0" algn="ctr">
                        <a:lnSpc>
                          <a:spcPct val="105000"/>
                        </a:lnSpc>
                        <a:spcBef>
                          <a:spcPts val="0"/>
                        </a:spcBef>
                        <a:spcAft>
                          <a:spcPts val="400"/>
                        </a:spcAft>
                      </a:pPr>
                      <a:r>
                        <a:rPr lang="en-US" sz="900" dirty="0" smtClean="0">
                          <a:effectLst/>
                          <a:latin typeface="Segoe UI" panose="020B0502040204020203" pitchFamily="34" charset="0"/>
                          <a:cs typeface="Segoe UI" panose="020B0502040204020203" pitchFamily="34" charset="0"/>
                        </a:rPr>
                        <a:t>6</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400"/>
                        </a:spcAft>
                      </a:pPr>
                      <a:r>
                        <a:rPr lang="en-US" sz="900" dirty="0">
                          <a:solidFill>
                            <a:schemeClr val="tx1"/>
                          </a:solidFill>
                          <a:effectLst/>
                          <a:latin typeface="Segoe UI" panose="020B0502040204020203" pitchFamily="34" charset="0"/>
                          <a:cs typeface="Segoe UI" panose="020B0502040204020203" pitchFamily="34" charset="0"/>
                        </a:rPr>
                        <a:t>Riverside </a:t>
                      </a:r>
                      <a:r>
                        <a:rPr lang="en-US" sz="900" dirty="0" err="1" smtClean="0">
                          <a:solidFill>
                            <a:schemeClr val="tx1"/>
                          </a:solidFill>
                          <a:effectLst/>
                          <a:latin typeface="Segoe UI" panose="020B0502040204020203" pitchFamily="34" charset="0"/>
                          <a:cs typeface="Segoe UI" panose="020B0502040204020203" pitchFamily="34" charset="0"/>
                        </a:rPr>
                        <a:t>Dr</a:t>
                      </a:r>
                      <a:r>
                        <a:rPr lang="en-US" sz="900" dirty="0" smtClean="0">
                          <a:solidFill>
                            <a:schemeClr val="tx1"/>
                          </a:solidFill>
                          <a:effectLst/>
                          <a:latin typeface="Segoe UI" panose="020B0502040204020203" pitchFamily="34" charset="0"/>
                          <a:cs typeface="Segoe UI" panose="020B0502040204020203" pitchFamily="34" charset="0"/>
                        </a:rPr>
                        <a:t>/Eureka </a:t>
                      </a:r>
                      <a:r>
                        <a:rPr lang="en-US" sz="900" dirty="0">
                          <a:solidFill>
                            <a:schemeClr val="tx1"/>
                          </a:solidFill>
                          <a:effectLst/>
                          <a:latin typeface="Segoe UI" panose="020B0502040204020203" pitchFamily="34" charset="0"/>
                          <a:cs typeface="Segoe UI" panose="020B0502040204020203" pitchFamily="34" charset="0"/>
                        </a:rPr>
                        <a:t>Hill Rd </a:t>
                      </a:r>
                      <a:r>
                        <a:rPr lang="en-US" sz="900" dirty="0" smtClean="0">
                          <a:solidFill>
                            <a:schemeClr val="tx1"/>
                          </a:solidFill>
                          <a:effectLst/>
                          <a:latin typeface="Segoe UI" panose="020B0502040204020203" pitchFamily="34" charset="0"/>
                          <a:cs typeface="Segoe UI" panose="020B0502040204020203" pitchFamily="34" charset="0"/>
                        </a:rPr>
                        <a:t>&amp; </a:t>
                      </a:r>
                      <a:r>
                        <a:rPr lang="en-US" sz="900" dirty="0" err="1" smtClean="0">
                          <a:solidFill>
                            <a:schemeClr val="tx1"/>
                          </a:solidFill>
                          <a:effectLst/>
                          <a:latin typeface="Segoe UI" panose="020B0502040204020203" pitchFamily="34" charset="0"/>
                          <a:cs typeface="Segoe UI" panose="020B0502040204020203" pitchFamily="34" charset="0"/>
                        </a:rPr>
                        <a:t>Buckridge</a:t>
                      </a:r>
                      <a:r>
                        <a:rPr lang="en-US" sz="900" baseline="0" dirty="0" smtClean="0">
                          <a:solidFill>
                            <a:schemeClr val="tx1"/>
                          </a:solidFill>
                          <a:effectLst/>
                          <a:latin typeface="Segoe UI" panose="020B0502040204020203" pitchFamily="34" charset="0"/>
                          <a:cs typeface="Segoe UI" panose="020B0502040204020203" pitchFamily="34" charset="0"/>
                        </a:rPr>
                        <a:t> Rd</a:t>
                      </a:r>
                      <a:endPar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dirty="0">
                          <a:effectLst/>
                          <a:latin typeface="Segoe UI" panose="020B0502040204020203" pitchFamily="34" charset="0"/>
                          <a:cs typeface="Segoe UI" panose="020B0502040204020203" pitchFamily="34" charset="0"/>
                        </a:rPr>
                        <a:t>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dirty="0">
                          <a:effectLst/>
                          <a:latin typeface="Segoe UI" panose="020B0502040204020203" pitchFamily="34" charset="0"/>
                          <a:cs typeface="Segoe UI" panose="020B0502040204020203" pitchFamily="34" charset="0"/>
                        </a:rPr>
                        <a:t>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400"/>
                        </a:spcAft>
                      </a:pPr>
                      <a:r>
                        <a:rPr lang="en-US" sz="900" dirty="0">
                          <a:effectLst/>
                          <a:latin typeface="Segoe UI" panose="020B0502040204020203" pitchFamily="34" charset="0"/>
                          <a:cs typeface="Segoe UI" panose="020B0502040204020203" pitchFamily="34" charset="0"/>
                        </a:rPr>
                        <a:t>165</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4061056664"/>
                  </a:ext>
                </a:extLst>
              </a:tr>
            </a:tbl>
          </a:graphicData>
        </a:graphic>
      </p:graphicFrame>
      <p:graphicFrame>
        <p:nvGraphicFramePr>
          <p:cNvPr id="9" name="Table 8"/>
          <p:cNvGraphicFramePr>
            <a:graphicFrameLocks noGrp="1"/>
          </p:cNvGraphicFramePr>
          <p:nvPr>
            <p:extLst/>
          </p:nvPr>
        </p:nvGraphicFramePr>
        <p:xfrm>
          <a:off x="236275" y="2994525"/>
          <a:ext cx="5937250" cy="3232345"/>
        </p:xfrm>
        <a:graphic>
          <a:graphicData uri="http://schemas.openxmlformats.org/drawingml/2006/table">
            <a:tbl>
              <a:tblPr firstRow="1" firstCol="1" bandRow="1">
                <a:tableStyleId>{5C22544A-7EE6-4342-B048-85BDC9FD1C3A}</a:tableStyleId>
              </a:tblPr>
              <a:tblGrid>
                <a:gridCol w="257810">
                  <a:extLst>
                    <a:ext uri="{9D8B030D-6E8A-4147-A177-3AD203B41FA5}">
                      <a16:colId xmlns:a16="http://schemas.microsoft.com/office/drawing/2014/main" val="2316141291"/>
                    </a:ext>
                  </a:extLst>
                </a:gridCol>
                <a:gridCol w="1967865">
                  <a:extLst>
                    <a:ext uri="{9D8B030D-6E8A-4147-A177-3AD203B41FA5}">
                      <a16:colId xmlns:a16="http://schemas.microsoft.com/office/drawing/2014/main" val="435383043"/>
                    </a:ext>
                  </a:extLst>
                </a:gridCol>
                <a:gridCol w="742950">
                  <a:extLst>
                    <a:ext uri="{9D8B030D-6E8A-4147-A177-3AD203B41FA5}">
                      <a16:colId xmlns:a16="http://schemas.microsoft.com/office/drawing/2014/main" val="833998469"/>
                    </a:ext>
                  </a:extLst>
                </a:gridCol>
                <a:gridCol w="512858">
                  <a:extLst>
                    <a:ext uri="{9D8B030D-6E8A-4147-A177-3AD203B41FA5}">
                      <a16:colId xmlns:a16="http://schemas.microsoft.com/office/drawing/2014/main" val="3316311316"/>
                    </a:ext>
                  </a:extLst>
                </a:gridCol>
                <a:gridCol w="608057">
                  <a:extLst>
                    <a:ext uri="{9D8B030D-6E8A-4147-A177-3AD203B41FA5}">
                      <a16:colId xmlns:a16="http://schemas.microsoft.com/office/drawing/2014/main" val="3022566293"/>
                    </a:ext>
                  </a:extLst>
                </a:gridCol>
                <a:gridCol w="707396">
                  <a:extLst>
                    <a:ext uri="{9D8B030D-6E8A-4147-A177-3AD203B41FA5}">
                      <a16:colId xmlns:a16="http://schemas.microsoft.com/office/drawing/2014/main" val="950260012"/>
                    </a:ext>
                  </a:extLst>
                </a:gridCol>
                <a:gridCol w="629139">
                  <a:extLst>
                    <a:ext uri="{9D8B030D-6E8A-4147-A177-3AD203B41FA5}">
                      <a16:colId xmlns:a16="http://schemas.microsoft.com/office/drawing/2014/main" val="394925151"/>
                    </a:ext>
                  </a:extLst>
                </a:gridCol>
                <a:gridCol w="511175">
                  <a:extLst>
                    <a:ext uri="{9D8B030D-6E8A-4147-A177-3AD203B41FA5}">
                      <a16:colId xmlns:a16="http://schemas.microsoft.com/office/drawing/2014/main" val="3833954956"/>
                    </a:ext>
                  </a:extLst>
                </a:gridCol>
              </a:tblGrid>
              <a:tr h="502285">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ID</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Corridors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Total Injury Collisions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Killed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Severe Injury</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Pedestrian/Bicycle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Length (miles)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EPDO Score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62379862"/>
                  </a:ext>
                </a:extLst>
              </a:tr>
              <a:tr h="91440">
                <a:tc>
                  <a:txBody>
                    <a:bodyPr/>
                    <a:lstStyle/>
                    <a:p>
                      <a:pPr marL="0" marR="0" algn="just">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A</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solidFill>
                            <a:schemeClr val="tx1"/>
                          </a:solidFill>
                          <a:effectLst/>
                          <a:latin typeface="Segoe UI" panose="020B0502040204020203" pitchFamily="34" charset="0"/>
                          <a:cs typeface="Segoe UI" panose="020B0502040204020203" pitchFamily="34" charset="0"/>
                        </a:rPr>
                        <a:t>Sherwood Rd: Poppy </a:t>
                      </a:r>
                      <a:r>
                        <a:rPr lang="en-US" sz="900" dirty="0" smtClean="0">
                          <a:solidFill>
                            <a:schemeClr val="tx1"/>
                          </a:solidFill>
                          <a:effectLst/>
                          <a:latin typeface="Segoe UI" panose="020B0502040204020203" pitchFamily="34" charset="0"/>
                          <a:cs typeface="Segoe UI" panose="020B0502040204020203" pitchFamily="34" charset="0"/>
                        </a:rPr>
                        <a:t> </a:t>
                      </a:r>
                      <a:r>
                        <a:rPr lang="en-US" sz="900" dirty="0" err="1" smtClean="0">
                          <a:solidFill>
                            <a:schemeClr val="tx1"/>
                          </a:solidFill>
                          <a:effectLst/>
                          <a:latin typeface="Segoe UI" panose="020B0502040204020203" pitchFamily="34" charset="0"/>
                          <a:cs typeface="Segoe UI" panose="020B0502040204020203" pitchFamily="34" charset="0"/>
                        </a:rPr>
                        <a:t>Dr</a:t>
                      </a:r>
                      <a:r>
                        <a:rPr lang="en-US" sz="900" dirty="0" smtClean="0">
                          <a:solidFill>
                            <a:schemeClr val="tx1"/>
                          </a:solidFill>
                          <a:effectLst/>
                          <a:latin typeface="Segoe UI" panose="020B0502040204020203" pitchFamily="34" charset="0"/>
                          <a:cs typeface="Segoe UI" panose="020B0502040204020203" pitchFamily="34" charset="0"/>
                        </a:rPr>
                        <a:t> to </a:t>
                      </a:r>
                      <a:r>
                        <a:rPr lang="en-US" sz="900" dirty="0">
                          <a:solidFill>
                            <a:schemeClr val="tx1"/>
                          </a:solidFill>
                          <a:effectLst/>
                          <a:latin typeface="Segoe UI" panose="020B0502040204020203" pitchFamily="34" charset="0"/>
                          <a:cs typeface="Segoe UI" panose="020B0502040204020203" pitchFamily="34" charset="0"/>
                        </a:rPr>
                        <a:t>Willits City limits</a:t>
                      </a:r>
                      <a:endPar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15</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3</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4</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3.8</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1228</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340259846"/>
                  </a:ext>
                </a:extLst>
              </a:tr>
              <a:tr h="267970">
                <a:tc>
                  <a:txBody>
                    <a:bodyPr/>
                    <a:lstStyle/>
                    <a:p>
                      <a:pPr marL="0" marR="0" algn="just">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B</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solidFill>
                            <a:srgbClr val="00B050"/>
                          </a:solidFill>
                          <a:effectLst/>
                          <a:latin typeface="Segoe UI" panose="020B0502040204020203" pitchFamily="34" charset="0"/>
                          <a:cs typeface="Segoe UI" panose="020B0502040204020203" pitchFamily="34" charset="0"/>
                        </a:rPr>
                        <a:t>Branscomb Rd: Bauer Rd to Wilderness Lodge Rd </a:t>
                      </a:r>
                      <a:endParaRPr lang="en-US" sz="1100" dirty="0">
                        <a:solidFill>
                          <a:srgbClr val="00B05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13</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4</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14.6</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749</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852769520"/>
                  </a:ext>
                </a:extLst>
              </a:tr>
              <a:tr h="91440">
                <a:tc>
                  <a:txBody>
                    <a:bodyPr/>
                    <a:lstStyle/>
                    <a:p>
                      <a:pPr marL="0" marR="0" algn="just">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C</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Old River Rd: </a:t>
                      </a:r>
                      <a:r>
                        <a:rPr lang="en-US" sz="900" dirty="0" smtClean="0">
                          <a:solidFill>
                            <a:schemeClr val="tx1"/>
                          </a:solidFill>
                          <a:effectLst/>
                          <a:latin typeface="Segoe UI" panose="020B0502040204020203" pitchFamily="34" charset="0"/>
                          <a:cs typeface="Segoe UI" panose="020B0502040204020203" pitchFamily="34" charset="0"/>
                        </a:rPr>
                        <a:t>Hwy 101 </a:t>
                      </a:r>
                      <a:r>
                        <a:rPr lang="en-US" sz="900" dirty="0">
                          <a:effectLst/>
                          <a:latin typeface="Segoe UI" panose="020B0502040204020203" pitchFamily="34" charset="0"/>
                          <a:cs typeface="Segoe UI" panose="020B0502040204020203" pitchFamily="34" charset="0"/>
                        </a:rPr>
                        <a:t>to Ruddick Cunningham Rd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8</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2</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2</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12.7</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704</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587064009"/>
                  </a:ext>
                </a:extLst>
              </a:tr>
              <a:tr h="203062">
                <a:tc>
                  <a:txBody>
                    <a:bodyPr/>
                    <a:lstStyle/>
                    <a:p>
                      <a:pPr marL="0" marR="0" algn="just">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D</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smtClean="0">
                          <a:solidFill>
                            <a:schemeClr val="tx1"/>
                          </a:solidFill>
                          <a:effectLst/>
                          <a:latin typeface="Segoe UI" panose="020B0502040204020203" pitchFamily="34" charset="0"/>
                          <a:cs typeface="Segoe UI" panose="020B0502040204020203" pitchFamily="34" charset="0"/>
                        </a:rPr>
                        <a:t>N </a:t>
                      </a:r>
                      <a:r>
                        <a:rPr lang="en-US" sz="900" dirty="0">
                          <a:solidFill>
                            <a:schemeClr val="tx1"/>
                          </a:solidFill>
                          <a:effectLst/>
                          <a:latin typeface="Segoe UI" panose="020B0502040204020203" pitchFamily="34" charset="0"/>
                          <a:cs typeface="Segoe UI" panose="020B0502040204020203" pitchFamily="34" charset="0"/>
                        </a:rPr>
                        <a:t>State St: </a:t>
                      </a:r>
                      <a:r>
                        <a:rPr lang="en-US" sz="900" baseline="0" dirty="0" smtClean="0">
                          <a:solidFill>
                            <a:schemeClr val="tx1"/>
                          </a:solidFill>
                          <a:effectLst/>
                          <a:latin typeface="Segoe UI" panose="020B0502040204020203" pitchFamily="34" charset="0"/>
                          <a:cs typeface="Segoe UI" panose="020B0502040204020203" pitchFamily="34" charset="0"/>
                        </a:rPr>
                        <a:t> </a:t>
                      </a:r>
                      <a:r>
                        <a:rPr lang="en-US" sz="900" dirty="0" smtClean="0">
                          <a:solidFill>
                            <a:schemeClr val="tx1"/>
                          </a:solidFill>
                          <a:effectLst/>
                          <a:latin typeface="Segoe UI" panose="020B0502040204020203" pitchFamily="34" charset="0"/>
                          <a:cs typeface="Segoe UI" panose="020B0502040204020203" pitchFamily="34" charset="0"/>
                        </a:rPr>
                        <a:t>Hwy 101 </a:t>
                      </a:r>
                      <a:r>
                        <a:rPr lang="en-US" sz="900" dirty="0">
                          <a:solidFill>
                            <a:schemeClr val="tx1"/>
                          </a:solidFill>
                          <a:effectLst/>
                          <a:latin typeface="Segoe UI" panose="020B0502040204020203" pitchFamily="34" charset="0"/>
                          <a:cs typeface="Segoe UI" panose="020B0502040204020203" pitchFamily="34" charset="0"/>
                        </a:rPr>
                        <a:t>to Orr Springs Rd </a:t>
                      </a:r>
                      <a:endPar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26</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3</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7.8</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678</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154027946"/>
                  </a:ext>
                </a:extLst>
              </a:tr>
              <a:tr h="228600">
                <a:tc>
                  <a:txBody>
                    <a:bodyPr/>
                    <a:lstStyle/>
                    <a:p>
                      <a:pPr marL="0" marR="0" algn="just">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solidFill>
                            <a:srgbClr val="00B050"/>
                          </a:solidFill>
                          <a:effectLst/>
                          <a:latin typeface="Segoe UI" panose="020B0502040204020203" pitchFamily="34" charset="0"/>
                          <a:cs typeface="Segoe UI" panose="020B0502040204020203" pitchFamily="34" charset="0"/>
                        </a:rPr>
                        <a:t>Eel River Rd: Gibson Ln to Main St</a:t>
                      </a:r>
                      <a:endParaRPr lang="en-US" sz="1100" dirty="0">
                        <a:solidFill>
                          <a:srgbClr val="00B05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4</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3</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smtClean="0">
                          <a:effectLst/>
                          <a:latin typeface="Segoe UI" panose="020B0502040204020203" pitchFamily="34" charset="0"/>
                          <a:cs typeface="Segoe UI" panose="020B0502040204020203" pitchFamily="34" charset="0"/>
                        </a:rPr>
                        <a:t>1.0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660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517131827"/>
                  </a:ext>
                </a:extLst>
              </a:tr>
              <a:tr h="91440">
                <a:tc>
                  <a:txBody>
                    <a:bodyPr/>
                    <a:lstStyle/>
                    <a:p>
                      <a:pPr marL="0" marR="0" algn="just">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F</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l" defTabSz="914400" rtl="0" eaLnBrk="1" fontAlgn="auto" latinLnBrk="0" hangingPunct="1">
                        <a:lnSpc>
                          <a:spcPct val="105000"/>
                        </a:lnSpc>
                        <a:spcBef>
                          <a:spcPts val="0"/>
                        </a:spcBef>
                        <a:spcAft>
                          <a:spcPts val="600"/>
                        </a:spcAft>
                        <a:buClrTx/>
                        <a:buSzTx/>
                        <a:buFontTx/>
                        <a:buNone/>
                        <a:tabLst/>
                        <a:defRPr/>
                      </a:pPr>
                      <a:r>
                        <a:rPr lang="en-US" sz="900" dirty="0">
                          <a:solidFill>
                            <a:schemeClr val="tx1"/>
                          </a:solidFill>
                          <a:effectLst/>
                          <a:latin typeface="Segoe UI" panose="020B0502040204020203" pitchFamily="34" charset="0"/>
                          <a:cs typeface="Segoe UI" panose="020B0502040204020203" pitchFamily="34" charset="0"/>
                        </a:rPr>
                        <a:t>Albion Ridge Rd: </a:t>
                      </a:r>
                      <a:r>
                        <a:rPr lang="en-US" sz="900" dirty="0" smtClean="0">
                          <a:solidFill>
                            <a:schemeClr val="tx1"/>
                          </a:solidFill>
                          <a:effectLst/>
                          <a:latin typeface="Segoe UI" panose="020B0502040204020203" pitchFamily="34" charset="0"/>
                          <a:cs typeface="Segoe UI" panose="020B0502040204020203" pitchFamily="34" charset="0"/>
                        </a:rPr>
                        <a:t>Hwy 1 to Middle Ridge Rd</a:t>
                      </a:r>
                      <a:endParaRPr lang="en-US" sz="1100" dirty="0" smtClean="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4</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4.2</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347</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4228615238"/>
                  </a:ext>
                </a:extLst>
              </a:tr>
              <a:tr h="91440">
                <a:tc>
                  <a:txBody>
                    <a:bodyPr/>
                    <a:lstStyle/>
                    <a:p>
                      <a:pPr marL="0" marR="0" algn="just">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G</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solidFill>
                            <a:srgbClr val="00B050"/>
                          </a:solidFill>
                          <a:effectLst/>
                          <a:latin typeface="Segoe UI" panose="020B0502040204020203" pitchFamily="34" charset="0"/>
                          <a:cs typeface="Segoe UI" panose="020B0502040204020203" pitchFamily="34" charset="0"/>
                        </a:rPr>
                        <a:t>Vichy Springs </a:t>
                      </a:r>
                      <a:r>
                        <a:rPr lang="en-US" sz="900" dirty="0" smtClean="0">
                          <a:solidFill>
                            <a:srgbClr val="00B050"/>
                          </a:solidFill>
                          <a:effectLst/>
                          <a:latin typeface="Segoe UI" panose="020B0502040204020203" pitchFamily="34" charset="0"/>
                          <a:cs typeface="Segoe UI" panose="020B0502040204020203" pitchFamily="34" charset="0"/>
                        </a:rPr>
                        <a:t>Rd: </a:t>
                      </a:r>
                      <a:r>
                        <a:rPr lang="en-US" sz="900" dirty="0">
                          <a:solidFill>
                            <a:srgbClr val="00B050"/>
                          </a:solidFill>
                          <a:effectLst/>
                          <a:latin typeface="Segoe UI" panose="020B0502040204020203" pitchFamily="34" charset="0"/>
                          <a:cs typeface="Segoe UI" panose="020B0502040204020203" pitchFamily="34" charset="0"/>
                        </a:rPr>
                        <a:t>Oak Manor </a:t>
                      </a:r>
                      <a:r>
                        <a:rPr lang="en-US" sz="900" dirty="0" err="1">
                          <a:solidFill>
                            <a:srgbClr val="00B050"/>
                          </a:solidFill>
                          <a:effectLst/>
                          <a:latin typeface="Segoe UI" panose="020B0502040204020203" pitchFamily="34" charset="0"/>
                          <a:cs typeface="Segoe UI" panose="020B0502040204020203" pitchFamily="34" charset="0"/>
                        </a:rPr>
                        <a:t>Dr</a:t>
                      </a:r>
                      <a:r>
                        <a:rPr lang="en-US" sz="900" dirty="0">
                          <a:solidFill>
                            <a:srgbClr val="00B050"/>
                          </a:solidFill>
                          <a:effectLst/>
                          <a:latin typeface="Segoe UI" panose="020B0502040204020203" pitchFamily="34" charset="0"/>
                          <a:cs typeface="Segoe UI" panose="020B0502040204020203" pitchFamily="34" charset="0"/>
                        </a:rPr>
                        <a:t> to </a:t>
                      </a:r>
                      <a:r>
                        <a:rPr lang="en-US" sz="900" dirty="0" err="1" smtClean="0">
                          <a:solidFill>
                            <a:srgbClr val="00B050"/>
                          </a:solidFill>
                          <a:effectLst/>
                          <a:latin typeface="Segoe UI" panose="020B0502040204020203" pitchFamily="34" charset="0"/>
                          <a:cs typeface="Segoe UI" panose="020B0502040204020203" pitchFamily="34" charset="0"/>
                        </a:rPr>
                        <a:t>Redmeyer</a:t>
                      </a:r>
                      <a:r>
                        <a:rPr lang="en-US" sz="900" dirty="0" smtClean="0">
                          <a:solidFill>
                            <a:srgbClr val="00B050"/>
                          </a:solidFill>
                          <a:effectLst/>
                          <a:latin typeface="Segoe UI" panose="020B0502040204020203" pitchFamily="34" charset="0"/>
                          <a:cs typeface="Segoe UI" panose="020B0502040204020203" pitchFamily="34" charset="0"/>
                        </a:rPr>
                        <a:t> </a:t>
                      </a:r>
                      <a:r>
                        <a:rPr lang="en-US" sz="900" dirty="0">
                          <a:solidFill>
                            <a:srgbClr val="00B050"/>
                          </a:solidFill>
                          <a:effectLst/>
                          <a:latin typeface="Segoe UI" panose="020B0502040204020203" pitchFamily="34" charset="0"/>
                          <a:cs typeface="Segoe UI" panose="020B0502040204020203" pitchFamily="34" charset="0"/>
                        </a:rPr>
                        <a:t>Rd</a:t>
                      </a:r>
                      <a:endParaRPr lang="en-US" sz="1100" dirty="0">
                        <a:solidFill>
                          <a:srgbClr val="00B05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3</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2</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smtClean="0">
                          <a:effectLst/>
                          <a:latin typeface="Segoe UI" panose="020B0502040204020203" pitchFamily="34" charset="0"/>
                          <a:cs typeface="Segoe UI" panose="020B0502040204020203" pitchFamily="34" charset="0"/>
                        </a:rPr>
                        <a:t>1.0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341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088497345"/>
                  </a:ext>
                </a:extLst>
              </a:tr>
              <a:tr h="195676">
                <a:tc>
                  <a:txBody>
                    <a:bodyPr/>
                    <a:lstStyle/>
                    <a:p>
                      <a:pPr marL="0" marR="0" algn="just">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H</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solidFill>
                            <a:schemeClr val="tx1"/>
                          </a:solidFill>
                          <a:effectLst/>
                          <a:latin typeface="Segoe UI" panose="020B0502040204020203" pitchFamily="34" charset="0"/>
                          <a:cs typeface="Segoe UI" panose="020B0502040204020203" pitchFamily="34" charset="0"/>
                        </a:rPr>
                        <a:t>Primrose </a:t>
                      </a:r>
                      <a:r>
                        <a:rPr lang="en-US" sz="900" dirty="0" err="1">
                          <a:solidFill>
                            <a:schemeClr val="tx1"/>
                          </a:solidFill>
                          <a:effectLst/>
                          <a:latin typeface="Segoe UI" panose="020B0502040204020203" pitchFamily="34" charset="0"/>
                          <a:cs typeface="Segoe UI" panose="020B0502040204020203" pitchFamily="34" charset="0"/>
                        </a:rPr>
                        <a:t>Dr</a:t>
                      </a:r>
                      <a:r>
                        <a:rPr lang="en-US" sz="900" dirty="0">
                          <a:solidFill>
                            <a:schemeClr val="tx1"/>
                          </a:solidFill>
                          <a:effectLst/>
                          <a:latin typeface="Segoe UI" panose="020B0502040204020203" pitchFamily="34" charset="0"/>
                          <a:cs typeface="Segoe UI" panose="020B0502040204020203" pitchFamily="34" charset="0"/>
                        </a:rPr>
                        <a:t>: </a:t>
                      </a:r>
                      <a:r>
                        <a:rPr lang="en-US" sz="900" dirty="0" smtClean="0">
                          <a:solidFill>
                            <a:schemeClr val="tx1"/>
                          </a:solidFill>
                          <a:effectLst/>
                          <a:latin typeface="Segoe UI" panose="020B0502040204020203" pitchFamily="34" charset="0"/>
                          <a:cs typeface="Segoe UI" panose="020B0502040204020203" pitchFamily="34" charset="0"/>
                        </a:rPr>
                        <a:t>Sherwood Rd to </a:t>
                      </a:r>
                      <a:r>
                        <a:rPr lang="en-US" sz="900" dirty="0">
                          <a:solidFill>
                            <a:schemeClr val="tx1"/>
                          </a:solidFill>
                          <a:effectLst/>
                          <a:latin typeface="Segoe UI" panose="020B0502040204020203" pitchFamily="34" charset="0"/>
                          <a:cs typeface="Segoe UI" panose="020B0502040204020203" pitchFamily="34" charset="0"/>
                        </a:rPr>
                        <a:t>Clover Rd </a:t>
                      </a:r>
                      <a:endPar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3</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2</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341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441739851"/>
                  </a:ext>
                </a:extLst>
              </a:tr>
              <a:tr h="256673">
                <a:tc>
                  <a:txBody>
                    <a:bodyPr/>
                    <a:lstStyle/>
                    <a:p>
                      <a:pPr marL="0" marR="0" algn="just">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I</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smtClean="0">
                          <a:solidFill>
                            <a:srgbClr val="00B050"/>
                          </a:solidFill>
                          <a:effectLst/>
                          <a:latin typeface="Segoe UI" panose="020B0502040204020203" pitchFamily="34" charset="0"/>
                          <a:cs typeface="Segoe UI" panose="020B0502040204020203" pitchFamily="34" charset="0"/>
                        </a:rPr>
                        <a:t>Crawford Rd: </a:t>
                      </a:r>
                      <a:r>
                        <a:rPr lang="en-US" sz="900" dirty="0" err="1" smtClean="0">
                          <a:solidFill>
                            <a:srgbClr val="00B050"/>
                          </a:solidFill>
                          <a:effectLst/>
                          <a:latin typeface="Segoe UI" panose="020B0502040204020203" pitchFamily="34" charset="0"/>
                          <a:cs typeface="Segoe UI" panose="020B0502040204020203" pitchFamily="34" charset="0"/>
                        </a:rPr>
                        <a:t>Biggar</a:t>
                      </a:r>
                      <a:r>
                        <a:rPr lang="en-US" sz="900" dirty="0" smtClean="0">
                          <a:solidFill>
                            <a:srgbClr val="00B050"/>
                          </a:solidFill>
                          <a:effectLst/>
                          <a:latin typeface="Segoe UI" panose="020B0502040204020203" pitchFamily="34" charset="0"/>
                          <a:cs typeface="Segoe UI" panose="020B0502040204020203" pitchFamily="34" charset="0"/>
                        </a:rPr>
                        <a:t> Ln to Foothill Blvd</a:t>
                      </a:r>
                      <a:endParaRPr lang="en-US" sz="1100" dirty="0">
                        <a:solidFill>
                          <a:srgbClr val="00B05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2</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2</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smtClean="0">
                          <a:effectLst/>
                          <a:latin typeface="Segoe UI" panose="020B0502040204020203" pitchFamily="34" charset="0"/>
                          <a:cs typeface="Segoe UI" panose="020B0502040204020203" pitchFamily="34" charset="0"/>
                        </a:rPr>
                        <a:t>1.0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330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435789012"/>
                  </a:ext>
                </a:extLst>
              </a:tr>
              <a:tr h="91440">
                <a:tc>
                  <a:txBody>
                    <a:bodyPr/>
                    <a:lstStyle/>
                    <a:p>
                      <a:pPr marL="0" marR="0" algn="just">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J</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Low Gap Rd: </a:t>
                      </a:r>
                      <a:r>
                        <a:rPr lang="en-US" sz="900" dirty="0" smtClean="0">
                          <a:effectLst/>
                          <a:latin typeface="Segoe UI" panose="020B0502040204020203" pitchFamily="34" charset="0"/>
                          <a:cs typeface="Segoe UI" panose="020B0502040204020203" pitchFamily="34" charset="0"/>
                        </a:rPr>
                        <a:t>Ukiah</a:t>
                      </a:r>
                      <a:r>
                        <a:rPr lang="en-US" sz="900" baseline="0" dirty="0" smtClean="0">
                          <a:effectLst/>
                          <a:latin typeface="Segoe UI" panose="020B0502040204020203" pitchFamily="34" charset="0"/>
                          <a:cs typeface="Segoe UI" panose="020B0502040204020203" pitchFamily="34" charset="0"/>
                        </a:rPr>
                        <a:t> City limits </a:t>
                      </a:r>
                      <a:r>
                        <a:rPr lang="en-US" sz="900" dirty="0" smtClean="0">
                          <a:effectLst/>
                          <a:latin typeface="Segoe UI" panose="020B0502040204020203" pitchFamily="34" charset="0"/>
                          <a:cs typeface="Segoe UI" panose="020B0502040204020203" pitchFamily="34" charset="0"/>
                        </a:rPr>
                        <a:t>to </a:t>
                      </a:r>
                      <a:r>
                        <a:rPr lang="en-US" sz="900" dirty="0">
                          <a:effectLst/>
                          <a:latin typeface="Segoe UI" panose="020B0502040204020203" pitchFamily="34" charset="0"/>
                          <a:cs typeface="Segoe UI" panose="020B0502040204020203" pitchFamily="34" charset="0"/>
                        </a:rPr>
                        <a:t>Pine Ridge Rd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6</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3.7</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215</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29745029"/>
                  </a:ext>
                </a:extLst>
              </a:tr>
            </a:tbl>
          </a:graphicData>
        </a:graphic>
      </p:graphicFrame>
      <p:sp>
        <p:nvSpPr>
          <p:cNvPr id="11" name="TextBox 10"/>
          <p:cNvSpPr txBox="1"/>
          <p:nvPr/>
        </p:nvSpPr>
        <p:spPr>
          <a:xfrm>
            <a:off x="0" y="6479558"/>
            <a:ext cx="5372100" cy="246221"/>
          </a:xfrm>
          <a:prstGeom prst="rect">
            <a:avLst/>
          </a:prstGeom>
          <a:noFill/>
        </p:spPr>
        <p:txBody>
          <a:bodyPr wrap="square" rtlCol="0">
            <a:spAutoFit/>
          </a:bodyPr>
          <a:lstStyle/>
          <a:p>
            <a:r>
              <a:rPr lang="en-US" sz="1000" i="1" u="sng" dirty="0" smtClean="0"/>
              <a:t>Note</a:t>
            </a:r>
            <a:r>
              <a:rPr lang="en-US" sz="1000" i="1" dirty="0" smtClean="0"/>
              <a:t>: </a:t>
            </a:r>
            <a:r>
              <a:rPr lang="en-US" sz="1000" i="1" dirty="0">
                <a:solidFill>
                  <a:srgbClr val="00B050"/>
                </a:solidFill>
              </a:rPr>
              <a:t>Green</a:t>
            </a:r>
            <a:r>
              <a:rPr lang="en-US" sz="1000" i="1" dirty="0"/>
              <a:t> indicates locations identified as part of High Injury Network (2015-2019)</a:t>
            </a:r>
          </a:p>
        </p:txBody>
      </p:sp>
      <p:sp>
        <p:nvSpPr>
          <p:cNvPr id="12" name="Content Placeholder 2"/>
          <p:cNvSpPr txBox="1">
            <a:spLocks/>
          </p:cNvSpPr>
          <p:nvPr/>
        </p:nvSpPr>
        <p:spPr>
          <a:xfrm>
            <a:off x="6810388" y="767221"/>
            <a:ext cx="5145523" cy="5471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u="sng" dirty="0" smtClean="0">
                <a:solidFill>
                  <a:prstClr val="black"/>
                </a:solidFill>
              </a:rPr>
              <a:t>Mendocino County - Unincorporated (2020-2022)</a:t>
            </a:r>
            <a:endParaRPr lang="en-US" sz="1600" u="sng" dirty="0">
              <a:solidFill>
                <a:prstClr val="black"/>
              </a:solidFill>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651" t="702" b="16725"/>
          <a:stretch/>
        </p:blipFill>
        <p:spPr>
          <a:xfrm>
            <a:off x="6396788" y="1040811"/>
            <a:ext cx="5177875" cy="5544473"/>
          </a:xfrm>
          <a:prstGeom prst="rect">
            <a:avLst/>
          </a:prstGeom>
        </p:spPr>
      </p:pic>
      <p:sp>
        <p:nvSpPr>
          <p:cNvPr id="13" name="Oval 12"/>
          <p:cNvSpPr/>
          <p:nvPr/>
        </p:nvSpPr>
        <p:spPr>
          <a:xfrm>
            <a:off x="9771468" y="4735961"/>
            <a:ext cx="135583" cy="135583"/>
          </a:xfrm>
          <a:prstGeom prst="ellipse">
            <a:avLst/>
          </a:prstGeom>
          <a:solidFill>
            <a:srgbClr val="C66260"/>
          </a:solidFill>
          <a:ln>
            <a:solidFill>
              <a:srgbClr val="CD6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4" name="TextBox 13"/>
          <p:cNvSpPr txBox="1"/>
          <p:nvPr/>
        </p:nvSpPr>
        <p:spPr>
          <a:xfrm>
            <a:off x="9700765" y="4662099"/>
            <a:ext cx="437795" cy="276999"/>
          </a:xfrm>
          <a:prstGeom prst="rect">
            <a:avLst/>
          </a:prstGeom>
          <a:noFill/>
        </p:spPr>
        <p:txBody>
          <a:bodyPr wrap="square" rtlCol="0">
            <a:spAutoFit/>
          </a:bodyPr>
          <a:lstStyle/>
          <a:p>
            <a:r>
              <a:rPr lang="en-US" sz="1200" dirty="0" smtClean="0">
                <a:solidFill>
                  <a:schemeClr val="bg1"/>
                </a:solidFill>
              </a:rPr>
              <a:t>G</a:t>
            </a:r>
            <a:endParaRPr lang="en-US" sz="1200" dirty="0">
              <a:solidFill>
                <a:schemeClr val="bg1"/>
              </a:solidFill>
            </a:endParaRPr>
          </a:p>
        </p:txBody>
      </p:sp>
    </p:spTree>
    <p:extLst>
      <p:ext uri="{BB962C8B-B14F-4D97-AF65-F5344CB8AC3E}">
        <p14:creationId xmlns:p14="http://schemas.microsoft.com/office/powerpoint/2010/main" val="2394655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212978" y="-48172"/>
            <a:ext cx="10515600" cy="1325563"/>
          </a:xfrm>
        </p:spPr>
        <p:txBody>
          <a:bodyPr>
            <a:normAutofit/>
          </a:bodyPr>
          <a:lstStyle/>
          <a:p>
            <a:r>
              <a:rPr lang="en-US" dirty="0" smtClean="0">
                <a:solidFill>
                  <a:srgbClr val="FFC000"/>
                </a:solidFill>
              </a:rPr>
              <a:t>Safety Projects- Mendocino County </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19</a:t>
            </a:fld>
            <a:endParaRPr lang="en-US" dirty="0">
              <a:solidFill>
                <a:prstClr val="black">
                  <a:tint val="75000"/>
                </a:prstClr>
              </a:solidFill>
            </a:endParaRPr>
          </a:p>
        </p:txBody>
      </p:sp>
      <p:graphicFrame>
        <p:nvGraphicFramePr>
          <p:cNvPr id="8" name="Table 7"/>
          <p:cNvGraphicFramePr>
            <a:graphicFrameLocks noGrp="1"/>
          </p:cNvGraphicFramePr>
          <p:nvPr>
            <p:extLst/>
          </p:nvPr>
        </p:nvGraphicFramePr>
        <p:xfrm>
          <a:off x="294114" y="1390687"/>
          <a:ext cx="7484895" cy="910054"/>
        </p:xfrm>
        <a:graphic>
          <a:graphicData uri="http://schemas.openxmlformats.org/drawingml/2006/table">
            <a:tbl>
              <a:tblPr firstRow="1" firstCol="1" bandRow="1">
                <a:tableStyleId>{5C22544A-7EE6-4342-B048-85BDC9FD1C3A}</a:tableStyleId>
              </a:tblPr>
              <a:tblGrid>
                <a:gridCol w="3206349">
                  <a:extLst>
                    <a:ext uri="{9D8B030D-6E8A-4147-A177-3AD203B41FA5}">
                      <a16:colId xmlns:a16="http://schemas.microsoft.com/office/drawing/2014/main" val="20000"/>
                    </a:ext>
                  </a:extLst>
                </a:gridCol>
                <a:gridCol w="1243990">
                  <a:extLst>
                    <a:ext uri="{9D8B030D-6E8A-4147-A177-3AD203B41FA5}">
                      <a16:colId xmlns:a16="http://schemas.microsoft.com/office/drawing/2014/main" val="3389789875"/>
                    </a:ext>
                  </a:extLst>
                </a:gridCol>
                <a:gridCol w="1519989">
                  <a:extLst>
                    <a:ext uri="{9D8B030D-6E8A-4147-A177-3AD203B41FA5}">
                      <a16:colId xmlns:a16="http://schemas.microsoft.com/office/drawing/2014/main" val="20002"/>
                    </a:ext>
                  </a:extLst>
                </a:gridCol>
                <a:gridCol w="1514567">
                  <a:extLst>
                    <a:ext uri="{9D8B030D-6E8A-4147-A177-3AD203B41FA5}">
                      <a16:colId xmlns:a16="http://schemas.microsoft.com/office/drawing/2014/main" val="20003"/>
                    </a:ext>
                  </a:extLst>
                </a:gridCol>
              </a:tblGrid>
              <a:tr h="241258">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97118">
                <a:tc gridSpan="4">
                  <a:txBody>
                    <a:bodyPr/>
                    <a:lstStyle/>
                    <a:p>
                      <a:pPr marL="0" marR="0" algn="l">
                        <a:lnSpc>
                          <a:spcPct val="115000"/>
                        </a:lnSpc>
                        <a:spcBef>
                          <a:spcPts val="0"/>
                        </a:spcBef>
                        <a:spcAft>
                          <a:spcPts val="0"/>
                        </a:spcAft>
                      </a:pPr>
                      <a:r>
                        <a:rPr lang="en-US" sz="1200" b="1" kern="1200" dirty="0" smtClean="0">
                          <a:effectLst/>
                          <a:latin typeface="Segoe UI" panose="020B0502040204020203" pitchFamily="34" charset="0"/>
                          <a:cs typeface="Segoe UI" panose="020B0502040204020203" pitchFamily="34" charset="0"/>
                        </a:rPr>
                        <a:t>Project 1:  Improve Safety at Signalized Intersections.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678">
                <a:tc>
                  <a:txBody>
                    <a:bodyPr/>
                    <a:lstStyle/>
                    <a:p>
                      <a:pPr marL="0" marR="0" algn="l">
                        <a:lnSpc>
                          <a:spcPct val="100000"/>
                        </a:lnSpc>
                        <a:spcBef>
                          <a:spcPts val="0"/>
                        </a:spcBef>
                        <a:spcAft>
                          <a:spcPts val="600"/>
                        </a:spcAft>
                      </a:pPr>
                      <a:r>
                        <a:rPr lang="en-US" sz="1200" dirty="0" smtClean="0">
                          <a:solidFill>
                            <a:schemeClr val="bg1"/>
                          </a:solidFill>
                          <a:effectLst/>
                          <a:latin typeface="Segoe UI" panose="020B0502040204020203" pitchFamily="34" charset="0"/>
                          <a:cs typeface="Segoe UI" panose="020B0502040204020203" pitchFamily="34" charset="0"/>
                        </a:rPr>
                        <a:t>N State St &amp; Empire </a:t>
                      </a:r>
                      <a:r>
                        <a:rPr lang="en-US" sz="1200" dirty="0" err="1" smtClean="0">
                          <a:solidFill>
                            <a:schemeClr val="bg1"/>
                          </a:solidFill>
                          <a:effectLst/>
                          <a:latin typeface="Segoe UI" panose="020B0502040204020203" pitchFamily="34" charset="0"/>
                          <a:cs typeface="Segoe UI" panose="020B0502040204020203" pitchFamily="34" charset="0"/>
                        </a:rPr>
                        <a:t>Dr</a:t>
                      </a:r>
                      <a:r>
                        <a:rPr lang="en-US" sz="1200" dirty="0" smtClean="0">
                          <a:solidFill>
                            <a:schemeClr val="bg1"/>
                          </a:solidFill>
                          <a:effectLst/>
                          <a:latin typeface="Segoe UI" panose="020B0502040204020203" pitchFamily="34" charset="0"/>
                          <a:cs typeface="Segoe UI" panose="020B0502040204020203" pitchFamily="34" charset="0"/>
                        </a:rPr>
                        <a:t>/Ford Rd </a:t>
                      </a:r>
                      <a:endParaRPr lang="en-US" sz="12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fontAlgn="ctr"/>
                      <a:r>
                        <a:rPr lang="en-US" sz="1200" b="0" i="0" u="none" strike="noStrike" dirty="0" smtClean="0">
                          <a:solidFill>
                            <a:srgbClr val="000000"/>
                          </a:solidFill>
                          <a:effectLst/>
                          <a:latin typeface="Segoe UI" panose="020B0502040204020203" pitchFamily="34" charset="0"/>
                          <a:cs typeface="Segoe UI" panose="020B0502040204020203" pitchFamily="34" charset="0"/>
                        </a:rPr>
                        <a:t>SI03</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Segoe UI" panose="020B0502040204020203" pitchFamily="34" charset="0"/>
                          <a:cs typeface="Segoe UI" panose="020B0502040204020203" pitchFamily="34" charset="0"/>
                        </a:rPr>
                        <a:t>SI09</a:t>
                      </a:r>
                    </a:p>
                  </a:txBody>
                  <a:tcPr marL="0" marR="0" marT="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0" i="0" u="none" strike="sngStrike" dirty="0" smtClean="0">
                        <a:solidFill>
                          <a:srgbClr val="FF0000"/>
                        </a:solidFill>
                        <a:effectLst/>
                        <a:latin typeface="Segoe UI" panose="020B0502040204020203" pitchFamily="34" charset="0"/>
                        <a:cs typeface="Segoe UI" panose="020B0502040204020203" pitchFamily="34" charset="0"/>
                      </a:endParaRPr>
                    </a:p>
                  </a:txBody>
                  <a:tcPr marL="0" marR="0" marT="0" marB="0" anchor="ctr"/>
                </a:tc>
                <a:extLst>
                  <a:ext uri="{0D108BD9-81ED-4DB2-BD59-A6C34878D82A}">
                    <a16:rowId xmlns:a16="http://schemas.microsoft.com/office/drawing/2014/main" val="10002"/>
                  </a:ext>
                </a:extLst>
              </a:tr>
            </a:tbl>
          </a:graphicData>
        </a:graphic>
      </p:graphicFrame>
      <p:sp>
        <p:nvSpPr>
          <p:cNvPr id="9" name="TextBox 8"/>
          <p:cNvSpPr txBox="1"/>
          <p:nvPr/>
        </p:nvSpPr>
        <p:spPr>
          <a:xfrm>
            <a:off x="212978" y="1067534"/>
            <a:ext cx="5421746" cy="369332"/>
          </a:xfrm>
          <a:prstGeom prst="rect">
            <a:avLst/>
          </a:prstGeom>
          <a:noFill/>
        </p:spPr>
        <p:txBody>
          <a:bodyPr wrap="square" rtlCol="0">
            <a:spAutoFit/>
          </a:bodyPr>
          <a:lstStyle/>
          <a:p>
            <a:r>
              <a:rPr lang="en-US" dirty="0" smtClean="0"/>
              <a:t>Signalized Intersections </a:t>
            </a:r>
            <a:endParaRPr lang="en-US" dirty="0"/>
          </a:p>
        </p:txBody>
      </p:sp>
      <p:sp>
        <p:nvSpPr>
          <p:cNvPr id="10" name="TextBox 9"/>
          <p:cNvSpPr txBox="1"/>
          <p:nvPr/>
        </p:nvSpPr>
        <p:spPr>
          <a:xfrm>
            <a:off x="7937948" y="1393968"/>
            <a:ext cx="4029046" cy="954107"/>
          </a:xfrm>
          <a:prstGeom prst="rect">
            <a:avLst/>
          </a:prstGeom>
          <a:solidFill>
            <a:schemeClr val="accent5">
              <a:lumMod val="40000"/>
              <a:lumOff val="60000"/>
            </a:schemeClr>
          </a:solidFill>
        </p:spPr>
        <p:txBody>
          <a:bodyPr wrap="square" rtlCol="0">
            <a:spAutoFit/>
          </a:bodyPr>
          <a:lstStyle/>
          <a:p>
            <a:r>
              <a:rPr lang="en-US" sz="1400" b="1" dirty="0" smtClean="0">
                <a:latin typeface="Segoe UI" panose="020B0502040204020203" pitchFamily="34" charset="0"/>
                <a:cs typeface="Segoe UI" panose="020B0502040204020203" pitchFamily="34" charset="0"/>
              </a:rPr>
              <a:t>SI03 </a:t>
            </a:r>
            <a:r>
              <a:rPr lang="en-US" sz="1400" b="1" dirty="0">
                <a:latin typeface="Segoe UI" panose="020B0502040204020203" pitchFamily="34" charset="0"/>
                <a:cs typeface="Segoe UI" panose="020B0502040204020203" pitchFamily="34" charset="0"/>
              </a:rPr>
              <a:t>– </a:t>
            </a:r>
            <a:r>
              <a:rPr lang="en-US" sz="1400" dirty="0" smtClean="0">
                <a:latin typeface="Segoe UI" panose="020B0502040204020203" pitchFamily="34" charset="0"/>
                <a:cs typeface="Segoe UI" panose="020B0502040204020203" pitchFamily="34" charset="0"/>
              </a:rPr>
              <a:t>Improve signal timing (co-ordination, phases, red, yellow, or operation)</a:t>
            </a:r>
          </a:p>
          <a:p>
            <a:r>
              <a:rPr lang="en-US" sz="1400" b="1" dirty="0" smtClean="0">
                <a:latin typeface="Segoe UI" panose="020B0502040204020203" pitchFamily="34" charset="0"/>
                <a:cs typeface="Segoe UI" panose="020B0502040204020203" pitchFamily="34" charset="0"/>
              </a:rPr>
              <a:t>SI09- </a:t>
            </a:r>
            <a:r>
              <a:rPr lang="en-US" sz="1400" dirty="0">
                <a:latin typeface="Segoe UI" panose="020B0502040204020203" pitchFamily="34" charset="0"/>
                <a:cs typeface="Segoe UI" panose="020B0502040204020203" pitchFamily="34" charset="0"/>
              </a:rPr>
              <a:t>Install flashing beacons as advance warning (S.I.) </a:t>
            </a:r>
            <a:endParaRPr lang="en-US" sz="1400" dirty="0" smtClean="0">
              <a:latin typeface="Segoe UI" panose="020B0502040204020203" pitchFamily="34" charset="0"/>
              <a:cs typeface="Segoe UI" panose="020B0502040204020203" pitchFamily="34" charset="0"/>
            </a:endParaRPr>
          </a:p>
        </p:txBody>
      </p:sp>
      <p:sp>
        <p:nvSpPr>
          <p:cNvPr id="11" name="TextBox 10"/>
          <p:cNvSpPr txBox="1"/>
          <p:nvPr/>
        </p:nvSpPr>
        <p:spPr>
          <a:xfrm>
            <a:off x="212978" y="2552572"/>
            <a:ext cx="5421746" cy="369332"/>
          </a:xfrm>
          <a:prstGeom prst="rect">
            <a:avLst/>
          </a:prstGeom>
          <a:noFill/>
        </p:spPr>
        <p:txBody>
          <a:bodyPr wrap="square" rtlCol="0">
            <a:spAutoFit/>
          </a:bodyPr>
          <a:lstStyle/>
          <a:p>
            <a:r>
              <a:rPr lang="en-US" dirty="0" smtClean="0"/>
              <a:t>Non- Signalized Intersections </a:t>
            </a:r>
            <a:endParaRPr lang="en-US" dirty="0"/>
          </a:p>
        </p:txBody>
      </p:sp>
      <p:graphicFrame>
        <p:nvGraphicFramePr>
          <p:cNvPr id="12" name="Table 11"/>
          <p:cNvGraphicFramePr>
            <a:graphicFrameLocks noGrp="1"/>
          </p:cNvGraphicFramePr>
          <p:nvPr>
            <p:extLst/>
          </p:nvPr>
        </p:nvGraphicFramePr>
        <p:xfrm>
          <a:off x="286869" y="2866488"/>
          <a:ext cx="7501377" cy="1841474"/>
        </p:xfrm>
        <a:graphic>
          <a:graphicData uri="http://schemas.openxmlformats.org/drawingml/2006/table">
            <a:tbl>
              <a:tblPr firstRow="1" firstCol="1" bandRow="1">
                <a:tableStyleId>{5C22544A-7EE6-4342-B048-85BDC9FD1C3A}</a:tableStyleId>
              </a:tblPr>
              <a:tblGrid>
                <a:gridCol w="3174991">
                  <a:extLst>
                    <a:ext uri="{9D8B030D-6E8A-4147-A177-3AD203B41FA5}">
                      <a16:colId xmlns:a16="http://schemas.microsoft.com/office/drawing/2014/main" val="20000"/>
                    </a:ext>
                  </a:extLst>
                </a:gridCol>
                <a:gridCol w="1267327">
                  <a:extLst>
                    <a:ext uri="{9D8B030D-6E8A-4147-A177-3AD203B41FA5}">
                      <a16:colId xmlns:a16="http://schemas.microsoft.com/office/drawing/2014/main" val="1781297083"/>
                    </a:ext>
                  </a:extLst>
                </a:gridCol>
                <a:gridCol w="1475873">
                  <a:extLst>
                    <a:ext uri="{9D8B030D-6E8A-4147-A177-3AD203B41FA5}">
                      <a16:colId xmlns:a16="http://schemas.microsoft.com/office/drawing/2014/main" val="20002"/>
                    </a:ext>
                  </a:extLst>
                </a:gridCol>
                <a:gridCol w="1583186">
                  <a:extLst>
                    <a:ext uri="{9D8B030D-6E8A-4147-A177-3AD203B41FA5}">
                      <a16:colId xmlns:a16="http://schemas.microsoft.com/office/drawing/2014/main" val="20003"/>
                    </a:ext>
                  </a:extLst>
                </a:gridCol>
              </a:tblGrid>
              <a:tr h="261412">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58618">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2:  Improve Safety at Non-Signalized Intersections.</a:t>
                      </a: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47153">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Foothill Blvd and Henderson Ln</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NS11</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smtClean="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2"/>
                  </a:ext>
                </a:extLst>
              </a:tr>
              <a:tr h="236177">
                <a:tc>
                  <a:txBody>
                    <a:bodyPr/>
                    <a:lstStyle/>
                    <a:p>
                      <a:r>
                        <a:rPr lang="en-US" sz="1200" dirty="0" smtClean="0">
                          <a:latin typeface="Segoe UI" panose="020B0502040204020203" pitchFamily="34" charset="0"/>
                          <a:cs typeface="Segoe UI" panose="020B0502040204020203" pitchFamily="34" charset="0"/>
                        </a:rPr>
                        <a:t>Albion Ridge Rd &amp; D Rd</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algn="ct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316993182"/>
                  </a:ext>
                </a:extLst>
              </a:tr>
              <a:tr h="236177">
                <a:tc>
                  <a:txBody>
                    <a:bodyPr/>
                    <a:lstStyle/>
                    <a:p>
                      <a:r>
                        <a:rPr lang="en-US" sz="1200" dirty="0" smtClean="0">
                          <a:latin typeface="Segoe UI" panose="020B0502040204020203" pitchFamily="34" charset="0"/>
                          <a:cs typeface="Segoe UI" panose="020B0502040204020203" pitchFamily="34" charset="0"/>
                        </a:rPr>
                        <a:t>E Hill Rd &amp; Eastside Rd</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NS11</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smtClean="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05495501"/>
                  </a:ext>
                </a:extLst>
              </a:tr>
              <a:tr h="236177">
                <a:tc>
                  <a:txBody>
                    <a:bodyPr/>
                    <a:lstStyle/>
                    <a:p>
                      <a:r>
                        <a:rPr lang="en-US" sz="1200" dirty="0" smtClean="0">
                          <a:latin typeface="Segoe UI" panose="020B0502040204020203" pitchFamily="34" charset="0"/>
                          <a:cs typeface="Segoe UI" panose="020B0502040204020203" pitchFamily="34" charset="0"/>
                        </a:rPr>
                        <a:t>Eastside Potter Valley Rd &amp; E Rd </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smtClean="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745695461"/>
                  </a:ext>
                </a:extLst>
              </a:tr>
              <a:tr h="236177">
                <a:tc>
                  <a:txBody>
                    <a:bodyPr/>
                    <a:lstStyle/>
                    <a:p>
                      <a:r>
                        <a:rPr lang="en-US" sz="1200" dirty="0" smtClean="0">
                          <a:latin typeface="Segoe UI" panose="020B0502040204020203" pitchFamily="34" charset="0"/>
                          <a:cs typeface="Segoe UI" panose="020B0502040204020203" pitchFamily="34" charset="0"/>
                        </a:rPr>
                        <a:t>Riverside </a:t>
                      </a:r>
                      <a:r>
                        <a:rPr lang="en-US" sz="1200" dirty="0" err="1" smtClean="0">
                          <a:latin typeface="Segoe UI" panose="020B0502040204020203" pitchFamily="34" charset="0"/>
                          <a:cs typeface="Segoe UI" panose="020B0502040204020203" pitchFamily="34" charset="0"/>
                        </a:rPr>
                        <a:t>Dr</a:t>
                      </a:r>
                      <a:r>
                        <a:rPr lang="en-US" sz="1200" dirty="0" smtClean="0">
                          <a:latin typeface="Segoe UI" panose="020B0502040204020203" pitchFamily="34" charset="0"/>
                          <a:cs typeface="Segoe UI" panose="020B0502040204020203" pitchFamily="34" charset="0"/>
                        </a:rPr>
                        <a:t>/Eureka Hill Rd</a:t>
                      </a:r>
                      <a:r>
                        <a:rPr lang="en-US" sz="1200" baseline="0" dirty="0" smtClean="0">
                          <a:latin typeface="Segoe UI" panose="020B0502040204020203" pitchFamily="34" charset="0"/>
                          <a:cs typeface="Segoe UI" panose="020B0502040204020203" pitchFamily="34" charset="0"/>
                        </a:rPr>
                        <a:t> &amp; </a:t>
                      </a:r>
                      <a:r>
                        <a:rPr lang="en-US" sz="1200" dirty="0" err="1" smtClean="0">
                          <a:latin typeface="Segoe UI" panose="020B0502040204020203" pitchFamily="34" charset="0"/>
                          <a:cs typeface="Segoe UI" panose="020B0502040204020203" pitchFamily="34" charset="0"/>
                        </a:rPr>
                        <a:t>Buckridge</a:t>
                      </a:r>
                      <a:r>
                        <a:rPr lang="en-US" sz="1200" dirty="0" smtClean="0">
                          <a:latin typeface="Segoe UI" panose="020B0502040204020203" pitchFamily="34" charset="0"/>
                          <a:cs typeface="Segoe UI" panose="020B0502040204020203" pitchFamily="34" charset="0"/>
                        </a:rPr>
                        <a:t> Rd</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smtClean="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893287593"/>
                  </a:ext>
                </a:extLst>
              </a:tr>
            </a:tbl>
          </a:graphicData>
        </a:graphic>
      </p:graphicFrame>
      <p:sp>
        <p:nvSpPr>
          <p:cNvPr id="13" name="TextBox 12"/>
          <p:cNvSpPr txBox="1"/>
          <p:nvPr/>
        </p:nvSpPr>
        <p:spPr>
          <a:xfrm>
            <a:off x="7904335" y="2866488"/>
            <a:ext cx="4029046" cy="738664"/>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NS08 – </a:t>
            </a:r>
            <a:r>
              <a:rPr lang="en-US" sz="1400" b="0" dirty="0" smtClean="0"/>
              <a:t>Install/upgrade larger or additional stop signs or other intersection warning/regulatory signs</a:t>
            </a:r>
          </a:p>
        </p:txBody>
      </p:sp>
      <p:sp>
        <p:nvSpPr>
          <p:cNvPr id="15" name="TextBox 14"/>
          <p:cNvSpPr txBox="1"/>
          <p:nvPr/>
        </p:nvSpPr>
        <p:spPr>
          <a:xfrm>
            <a:off x="7904335" y="3605152"/>
            <a:ext cx="4029046" cy="523220"/>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NS11- </a:t>
            </a:r>
            <a:r>
              <a:rPr lang="en-US" sz="1400" b="0" dirty="0"/>
              <a:t>Install flashing beacons as advance warning (NS.I</a:t>
            </a:r>
            <a:r>
              <a:rPr lang="en-US" sz="1400" b="0" dirty="0" smtClean="0"/>
              <a:t>.)</a:t>
            </a:r>
          </a:p>
        </p:txBody>
      </p:sp>
    </p:spTree>
    <p:extLst>
      <p:ext uri="{BB962C8B-B14F-4D97-AF65-F5344CB8AC3E}">
        <p14:creationId xmlns:p14="http://schemas.microsoft.com/office/powerpoint/2010/main" val="2211142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cently Sold Mendocino, CA Real Estate &amp; Homes - Estately"/>
          <p:cNvPicPr>
            <a:picLocks noChangeAspect="1" noChangeArrowheads="1"/>
          </p:cNvPicPr>
          <p:nvPr/>
        </p:nvPicPr>
        <p:blipFill rotWithShape="1">
          <a:blip r:embed="rId3">
            <a:extLst>
              <a:ext uri="{28A0092B-C50C-407E-A947-70E740481C1C}">
                <a14:useLocalDpi xmlns:a14="http://schemas.microsoft.com/office/drawing/2010/main" val="0"/>
              </a:ext>
            </a:extLst>
          </a:blip>
          <a:srcRect b="12255"/>
          <a:stretch/>
        </p:blipFill>
        <p:spPr bwMode="auto">
          <a:xfrm>
            <a:off x="7015609" y="1728061"/>
            <a:ext cx="5111382" cy="2812941"/>
          </a:xfrm>
          <a:prstGeom prst="rect">
            <a:avLst/>
          </a:prstGeom>
          <a:ln>
            <a:noFill/>
          </a:ln>
          <a:effectLst>
            <a:outerShdw blurRad="406400" dist="139700" dir="2700000" algn="tl" rotWithShape="0">
              <a:srgbClr val="333333">
                <a:alpha val="56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0" y="529742"/>
            <a:ext cx="6898740" cy="5826608"/>
          </a:xfrm>
          <a:prstGeom prst="rect">
            <a:avLst/>
          </a:prstGeom>
          <a:solidFill>
            <a:schemeClr val="accent4">
              <a:lumMod val="40000"/>
              <a:lumOff val="6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954" y="865660"/>
            <a:ext cx="2830878" cy="685624"/>
          </a:xfrm>
        </p:spPr>
        <p:txBody>
          <a:bodyPr>
            <a:normAutofit fontScale="90000"/>
          </a:bodyPr>
          <a:lstStyle/>
          <a:p>
            <a:r>
              <a:rPr lang="en-US" dirty="0">
                <a:solidFill>
                  <a:schemeClr val="tx1"/>
                </a:solidFill>
                <a:latin typeface="+mn-lt"/>
              </a:rPr>
              <a:t>Agenda</a:t>
            </a:r>
          </a:p>
        </p:txBody>
      </p:sp>
      <p:sp>
        <p:nvSpPr>
          <p:cNvPr id="4" name="Slide Number Placeholder 3"/>
          <p:cNvSpPr>
            <a:spLocks noGrp="1"/>
          </p:cNvSpPr>
          <p:nvPr>
            <p:ph type="sldNum" sz="quarter" idx="12"/>
          </p:nvPr>
        </p:nvSpPr>
        <p:spPr/>
        <p:txBody>
          <a:bodyPr/>
          <a:lstStyle/>
          <a:p>
            <a:fld id="{0184A79C-86BA-4374-9AE3-3A0010382100}" type="slidenum">
              <a:rPr lang="en-US" smtClean="0"/>
              <a:t>2</a:t>
            </a:fld>
            <a:endParaRPr lang="en-US"/>
          </a:p>
        </p:txBody>
      </p:sp>
      <p:sp>
        <p:nvSpPr>
          <p:cNvPr id="8" name="Content Placeholder 2"/>
          <p:cNvSpPr>
            <a:spLocks noGrp="1"/>
          </p:cNvSpPr>
          <p:nvPr>
            <p:ph idx="1"/>
          </p:nvPr>
        </p:nvSpPr>
        <p:spPr>
          <a:xfrm>
            <a:off x="152954" y="1737264"/>
            <a:ext cx="6745786" cy="5073139"/>
          </a:xfrm>
        </p:spPr>
        <p:txBody>
          <a:bodyPr>
            <a:normAutofit/>
          </a:bodyPr>
          <a:lstStyle/>
          <a:p>
            <a:r>
              <a:rPr lang="en-US" sz="2000" dirty="0" smtClean="0"/>
              <a:t>What </a:t>
            </a:r>
            <a:r>
              <a:rPr lang="en-US" sz="2000" dirty="0"/>
              <a:t>is a </a:t>
            </a:r>
            <a:r>
              <a:rPr lang="en-US" sz="2000" dirty="0" smtClean="0"/>
              <a:t>Local Road Safety/Action Plan (LRS/AP)? </a:t>
            </a:r>
          </a:p>
          <a:p>
            <a:r>
              <a:rPr lang="en-US" sz="2000" dirty="0" smtClean="0"/>
              <a:t>Goals &amp; Process of LRS/AP</a:t>
            </a:r>
          </a:p>
          <a:p>
            <a:r>
              <a:rPr lang="en-US" sz="2000" dirty="0" smtClean="0"/>
              <a:t>Community Outreach</a:t>
            </a:r>
          </a:p>
          <a:p>
            <a:r>
              <a:rPr lang="en-US" sz="2000" dirty="0" smtClean="0"/>
              <a:t>Collision Analysis, Countermeasures &amp;  Safety Projects</a:t>
            </a:r>
          </a:p>
          <a:p>
            <a:r>
              <a:rPr lang="en-US" sz="2000" dirty="0" smtClean="0"/>
              <a:t>Discussion/Questions </a:t>
            </a:r>
          </a:p>
          <a:p>
            <a:r>
              <a:rPr lang="en-US" sz="2000" dirty="0" smtClean="0"/>
              <a:t>Next Steps</a:t>
            </a:r>
            <a:endParaRPr lang="en-US" sz="2000" dirty="0"/>
          </a:p>
        </p:txBody>
      </p:sp>
    </p:spTree>
    <p:extLst>
      <p:ext uri="{BB962C8B-B14F-4D97-AF65-F5344CB8AC3E}">
        <p14:creationId xmlns:p14="http://schemas.microsoft.com/office/powerpoint/2010/main" val="569627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118381" y="-277803"/>
            <a:ext cx="10515600" cy="1325563"/>
          </a:xfrm>
        </p:spPr>
        <p:txBody>
          <a:bodyPr>
            <a:normAutofit/>
          </a:bodyPr>
          <a:lstStyle/>
          <a:p>
            <a:r>
              <a:rPr lang="en-US" dirty="0" smtClean="0">
                <a:solidFill>
                  <a:srgbClr val="FFC000"/>
                </a:solidFill>
              </a:rPr>
              <a:t>Safety Projects- Mendocino County</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20</a:t>
            </a:fld>
            <a:endParaRPr lang="en-US" dirty="0">
              <a:solidFill>
                <a:prstClr val="black">
                  <a:tint val="75000"/>
                </a:prstClr>
              </a:solidFill>
            </a:endParaRPr>
          </a:p>
        </p:txBody>
      </p:sp>
      <p:graphicFrame>
        <p:nvGraphicFramePr>
          <p:cNvPr id="13" name="Table 12"/>
          <p:cNvGraphicFramePr>
            <a:graphicFrameLocks noGrp="1"/>
          </p:cNvGraphicFramePr>
          <p:nvPr>
            <p:extLst/>
          </p:nvPr>
        </p:nvGraphicFramePr>
        <p:xfrm>
          <a:off x="239374" y="949886"/>
          <a:ext cx="7654384" cy="2844049"/>
        </p:xfrm>
        <a:graphic>
          <a:graphicData uri="http://schemas.openxmlformats.org/drawingml/2006/table">
            <a:tbl>
              <a:tblPr firstRow="1" firstCol="1" bandRow="1">
                <a:tableStyleId>{5C22544A-7EE6-4342-B048-85BDC9FD1C3A}</a:tableStyleId>
              </a:tblPr>
              <a:tblGrid>
                <a:gridCol w="4347766">
                  <a:extLst>
                    <a:ext uri="{9D8B030D-6E8A-4147-A177-3AD203B41FA5}">
                      <a16:colId xmlns:a16="http://schemas.microsoft.com/office/drawing/2014/main" val="20000"/>
                    </a:ext>
                  </a:extLst>
                </a:gridCol>
                <a:gridCol w="1099127">
                  <a:extLst>
                    <a:ext uri="{9D8B030D-6E8A-4147-A177-3AD203B41FA5}">
                      <a16:colId xmlns:a16="http://schemas.microsoft.com/office/drawing/2014/main" val="3907373381"/>
                    </a:ext>
                  </a:extLst>
                </a:gridCol>
                <a:gridCol w="1108364">
                  <a:extLst>
                    <a:ext uri="{9D8B030D-6E8A-4147-A177-3AD203B41FA5}">
                      <a16:colId xmlns:a16="http://schemas.microsoft.com/office/drawing/2014/main" val="20002"/>
                    </a:ext>
                  </a:extLst>
                </a:gridCol>
                <a:gridCol w="1099127">
                  <a:extLst>
                    <a:ext uri="{9D8B030D-6E8A-4147-A177-3AD203B41FA5}">
                      <a16:colId xmlns:a16="http://schemas.microsoft.com/office/drawing/2014/main" val="20003"/>
                    </a:ext>
                  </a:extLst>
                </a:gridCol>
              </a:tblGrid>
              <a:tr h="259515">
                <a:tc>
                  <a:txBody>
                    <a:bodyPr/>
                    <a:lstStyle/>
                    <a:p>
                      <a:pPr marL="0" marR="0" algn="ctr">
                        <a:lnSpc>
                          <a:spcPct val="115000"/>
                        </a:lnSpc>
                        <a:spcBef>
                          <a:spcPts val="1200"/>
                        </a:spcBef>
                        <a:spcAft>
                          <a:spcPts val="0"/>
                        </a:spcAft>
                      </a:pPr>
                      <a:r>
                        <a:rPr lang="en-US" sz="1200" dirty="0">
                          <a:effectLst/>
                        </a:rPr>
                        <a:t>Location</a:t>
                      </a:r>
                      <a:endParaRPr lang="en-US" sz="1200" b="1" dirty="0">
                        <a:effectLst/>
                        <a:latin typeface="+mn-lt"/>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gn="ctr">
                        <a:spcBef>
                          <a:spcPts val="0"/>
                        </a:spcBef>
                        <a:spcAft>
                          <a:spcPts val="0"/>
                        </a:spcAft>
                      </a:pPr>
                      <a:r>
                        <a:rPr lang="en-US" sz="1200" dirty="0" smtClean="0">
                          <a:effectLst/>
                        </a:rPr>
                        <a:t>Countermeasures</a:t>
                      </a:r>
                      <a:endParaRPr lang="en-US" sz="1200" b="1" dirty="0">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74494">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3:  Improve Safety at Roadway</a:t>
                      </a:r>
                      <a:r>
                        <a:rPr lang="en-US" sz="1200" kern="1200" baseline="0" dirty="0" smtClean="0">
                          <a:effectLst/>
                          <a:latin typeface="Segoe UI" panose="020B0502040204020203" pitchFamily="34" charset="0"/>
                          <a:cs typeface="Segoe UI" panose="020B0502040204020203" pitchFamily="34" charset="0"/>
                        </a:rPr>
                        <a:t> Segments.</a:t>
                      </a:r>
                      <a:endParaRPr lang="en-US" sz="1200" kern="1200" dirty="0" smtClean="0">
                        <a:effectLst/>
                        <a:latin typeface="Segoe UI" panose="020B0502040204020203"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Sherwood Rd: Poppy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to Willits City limits</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R04</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algn="ct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algn="ctr"/>
                      <a:endParaRPr lang="en-US" sz="1200" dirty="0"/>
                    </a:p>
                  </a:txBody>
                  <a:tcPr marL="68580" marR="68580" marT="0" marB="0" anchor="ctr"/>
                </a:tc>
                <a:extLst>
                  <a:ext uri="{0D108BD9-81ED-4DB2-BD59-A6C34878D82A}">
                    <a16:rowId xmlns:a16="http://schemas.microsoft.com/office/drawing/2014/main" val="10002"/>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Branscomb Rd: Bauer Rd to Wilderness Lodge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R04</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709883"/>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N State St: Hwy 101 to Orr Springs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R04</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R22</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4017989"/>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Eel River Rd: Gibson Ln to Main St</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R04</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R22</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465080"/>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Albion Ridge Rd: Hwy 1</a:t>
                      </a:r>
                      <a:r>
                        <a:rPr lang="en-US" sz="1200" b="1" baseline="0"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to Middle Ridge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R04</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89156444"/>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Vichy Springs Rd/</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Redmeyer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Rd: Oak Manor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to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Redmeyer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Rd</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R04</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653078"/>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Primrose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Sherwood Rd to Clover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R04</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R22</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3446529"/>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Crawford Rd: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Biggar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Ln to Foothill Blvd</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R22</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8050180"/>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Low Gap Rd: Ukiah City Limits</a:t>
                      </a:r>
                      <a:r>
                        <a:rPr lang="en-US" sz="1200" b="1" baseline="0"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to Pine Ridge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R04</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R22</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03754"/>
                  </a:ext>
                </a:extLst>
              </a:tr>
            </a:tbl>
          </a:graphicData>
        </a:graphic>
      </p:graphicFrame>
      <p:sp>
        <p:nvSpPr>
          <p:cNvPr id="14" name="TextBox 13"/>
          <p:cNvSpPr txBox="1"/>
          <p:nvPr/>
        </p:nvSpPr>
        <p:spPr>
          <a:xfrm>
            <a:off x="7967677" y="949886"/>
            <a:ext cx="4029046" cy="738664"/>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R04- </a:t>
            </a:r>
            <a:r>
              <a:rPr lang="en-US" sz="1400" b="0" dirty="0"/>
              <a:t>Install Guardrail</a:t>
            </a:r>
          </a:p>
          <a:p>
            <a:r>
              <a:rPr lang="en-US" sz="1400" dirty="0" smtClean="0"/>
              <a:t>R22 – </a:t>
            </a:r>
            <a:r>
              <a:rPr lang="en-US" sz="1400" b="0" dirty="0"/>
              <a:t>Install/Upgrade signs with new fluorescent </a:t>
            </a:r>
            <a:r>
              <a:rPr lang="en-US" sz="1400" b="0" dirty="0" smtClean="0"/>
              <a:t>sheeting (regulatory </a:t>
            </a:r>
            <a:r>
              <a:rPr lang="en-US" sz="1400" b="0" dirty="0"/>
              <a:t>or warning) </a:t>
            </a:r>
            <a:endParaRPr lang="en-US" sz="1400" b="0" dirty="0" smtClean="0"/>
          </a:p>
        </p:txBody>
      </p:sp>
      <p:sp>
        <p:nvSpPr>
          <p:cNvPr id="15" name="TextBox 14"/>
          <p:cNvSpPr txBox="1"/>
          <p:nvPr/>
        </p:nvSpPr>
        <p:spPr>
          <a:xfrm>
            <a:off x="165455" y="630301"/>
            <a:ext cx="1373657" cy="369332"/>
          </a:xfrm>
          <a:prstGeom prst="rect">
            <a:avLst/>
          </a:prstGeom>
          <a:noFill/>
        </p:spPr>
        <p:txBody>
          <a:bodyPr wrap="square" rtlCol="0">
            <a:spAutoFit/>
          </a:bodyPr>
          <a:lstStyle/>
          <a:p>
            <a:r>
              <a:rPr lang="en-US" dirty="0" smtClean="0"/>
              <a:t>Roadways </a:t>
            </a:r>
            <a:endParaRPr lang="en-US" dirty="0"/>
          </a:p>
        </p:txBody>
      </p:sp>
      <p:sp>
        <p:nvSpPr>
          <p:cNvPr id="9" name="TextBox 8"/>
          <p:cNvSpPr txBox="1"/>
          <p:nvPr/>
        </p:nvSpPr>
        <p:spPr>
          <a:xfrm>
            <a:off x="7967677" y="3958390"/>
            <a:ext cx="4029046" cy="1384995"/>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R23 – </a:t>
            </a:r>
            <a:r>
              <a:rPr lang="en-US" sz="1400" b="0" dirty="0"/>
              <a:t>Install chevron signs on horizontal </a:t>
            </a:r>
            <a:r>
              <a:rPr lang="en-US" sz="1400" b="0" dirty="0" smtClean="0"/>
              <a:t>curves</a:t>
            </a:r>
          </a:p>
          <a:p>
            <a:r>
              <a:rPr lang="en-US" sz="1400" dirty="0" smtClean="0"/>
              <a:t>R24-</a:t>
            </a:r>
            <a:r>
              <a:rPr lang="en-US" sz="1400" b="0" dirty="0"/>
              <a:t> Install curve advance warning signs</a:t>
            </a:r>
            <a:endParaRPr lang="en-US" sz="1400" b="0" dirty="0" smtClean="0"/>
          </a:p>
          <a:p>
            <a:r>
              <a:rPr lang="en-US" sz="1400" dirty="0"/>
              <a:t>R25- </a:t>
            </a:r>
            <a:r>
              <a:rPr lang="en-US" sz="1400" b="0" dirty="0"/>
              <a:t>Install curve advance warning signs (flashing beacon</a:t>
            </a:r>
            <a:r>
              <a:rPr lang="en-US" sz="1400" b="0" dirty="0" smtClean="0"/>
              <a:t>) </a:t>
            </a:r>
          </a:p>
          <a:p>
            <a:r>
              <a:rPr lang="en-US" sz="1400" b="0" dirty="0" smtClean="0"/>
              <a:t>*Ball Bank Study will be conducted to mitigate injury collisions </a:t>
            </a:r>
            <a:endParaRPr lang="en-US" sz="1400" b="0" dirty="0"/>
          </a:p>
        </p:txBody>
      </p:sp>
      <p:graphicFrame>
        <p:nvGraphicFramePr>
          <p:cNvPr id="10" name="Table 9"/>
          <p:cNvGraphicFramePr>
            <a:graphicFrameLocks noGrp="1"/>
          </p:cNvGraphicFramePr>
          <p:nvPr>
            <p:extLst/>
          </p:nvPr>
        </p:nvGraphicFramePr>
        <p:xfrm>
          <a:off x="239374" y="3958390"/>
          <a:ext cx="7654384" cy="2351889"/>
        </p:xfrm>
        <a:graphic>
          <a:graphicData uri="http://schemas.openxmlformats.org/drawingml/2006/table">
            <a:tbl>
              <a:tblPr firstRow="1" firstCol="1" bandRow="1">
                <a:tableStyleId>{5C22544A-7EE6-4342-B048-85BDC9FD1C3A}</a:tableStyleId>
              </a:tblPr>
              <a:tblGrid>
                <a:gridCol w="4347766">
                  <a:extLst>
                    <a:ext uri="{9D8B030D-6E8A-4147-A177-3AD203B41FA5}">
                      <a16:colId xmlns:a16="http://schemas.microsoft.com/office/drawing/2014/main" val="20000"/>
                    </a:ext>
                  </a:extLst>
                </a:gridCol>
                <a:gridCol w="1099127">
                  <a:extLst>
                    <a:ext uri="{9D8B030D-6E8A-4147-A177-3AD203B41FA5}">
                      <a16:colId xmlns:a16="http://schemas.microsoft.com/office/drawing/2014/main" val="3907373381"/>
                    </a:ext>
                  </a:extLst>
                </a:gridCol>
                <a:gridCol w="1108364">
                  <a:extLst>
                    <a:ext uri="{9D8B030D-6E8A-4147-A177-3AD203B41FA5}">
                      <a16:colId xmlns:a16="http://schemas.microsoft.com/office/drawing/2014/main" val="20002"/>
                    </a:ext>
                  </a:extLst>
                </a:gridCol>
                <a:gridCol w="1099127">
                  <a:extLst>
                    <a:ext uri="{9D8B030D-6E8A-4147-A177-3AD203B41FA5}">
                      <a16:colId xmlns:a16="http://schemas.microsoft.com/office/drawing/2014/main" val="20003"/>
                    </a:ext>
                  </a:extLst>
                </a:gridCol>
              </a:tblGrid>
              <a:tr h="231135">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83068">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4:  Improve Safety at Roadway</a:t>
                      </a:r>
                      <a:r>
                        <a:rPr lang="en-US" sz="1200" kern="1200" baseline="0" dirty="0" smtClean="0">
                          <a:effectLst/>
                          <a:latin typeface="Segoe UI" panose="020B0502040204020203" pitchFamily="34" charset="0"/>
                          <a:cs typeface="Segoe UI" panose="020B0502040204020203" pitchFamily="34" charset="0"/>
                        </a:rPr>
                        <a:t> Segments</a:t>
                      </a:r>
                      <a:endParaRPr lang="en-US" sz="1200" kern="1200" dirty="0" smtClean="0">
                        <a:effectLst/>
                        <a:latin typeface="Segoe UI" panose="020B0502040204020203"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Sherwood Rd: Poppy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to Willits City limits</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R23</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R25</a:t>
                      </a:r>
                      <a:endParaRPr lang="en-US" sz="1200" dirty="0">
                        <a:latin typeface="Segoe UI" panose="020B0502040204020203" pitchFamily="34" charset="0"/>
                        <a:cs typeface="Segoe UI" panose="020B0502040204020203" pitchFamily="34" charset="0"/>
                      </a:endParaRPr>
                    </a:p>
                  </a:txBody>
                  <a:tcPr marL="68580" marR="68580" marT="0" marB="0"/>
                </a:tc>
                <a:extLst>
                  <a:ext uri="{0D108BD9-81ED-4DB2-BD59-A6C34878D82A}">
                    <a16:rowId xmlns:a16="http://schemas.microsoft.com/office/drawing/2014/main" val="10002"/>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Branscomb Rd: Bauer Rd to Wilderness Lodge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R23</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R25</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247709883"/>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Old River Rd: Hwy 101 to Ruddick Cunningham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R23</a:t>
                      </a:r>
                    </a:p>
                  </a:txBody>
                  <a:tcPr marL="68580" marR="68580" marT="0" marB="0"/>
                </a:tc>
                <a:tc>
                  <a:txBody>
                    <a:bodyPr/>
                    <a:lstStyle/>
                    <a:p>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R25</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2457724811"/>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Vichy Springs Rd/</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Redmeyer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Rd: Oak Manor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to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Redmeyer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Rd</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R23</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R24</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382653078"/>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Primrose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Sherwood Rd to Clover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R23</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R24</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1493446529"/>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Crawford Rd: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Biggar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Ln to Foothill Blvd</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R23</a:t>
                      </a:r>
                    </a:p>
                  </a:txBody>
                  <a:tcPr marL="68580" marR="68580" marT="0" marB="0"/>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1298050180"/>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Low Gap Rd: Ukiah City Limits</a:t>
                      </a:r>
                      <a:r>
                        <a:rPr lang="en-US" sz="1200" b="1" baseline="0"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to Pine Ridge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R23</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R24</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1000303754"/>
                  </a:ext>
                </a:extLst>
              </a:tr>
            </a:tbl>
          </a:graphicData>
        </a:graphic>
      </p:graphicFrame>
    </p:spTree>
    <p:extLst>
      <p:ext uri="{BB962C8B-B14F-4D97-AF65-F5344CB8AC3E}">
        <p14:creationId xmlns:p14="http://schemas.microsoft.com/office/powerpoint/2010/main" val="3501560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242707" y="0"/>
            <a:ext cx="10515600" cy="1325563"/>
          </a:xfrm>
        </p:spPr>
        <p:txBody>
          <a:bodyPr>
            <a:normAutofit/>
          </a:bodyPr>
          <a:lstStyle/>
          <a:p>
            <a:r>
              <a:rPr lang="en-US" dirty="0" smtClean="0">
                <a:solidFill>
                  <a:srgbClr val="FFC000"/>
                </a:solidFill>
              </a:rPr>
              <a:t>Safety Projects- Mendocino County</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21</a:t>
            </a:fld>
            <a:endParaRPr lang="en-US" dirty="0">
              <a:solidFill>
                <a:prstClr val="black">
                  <a:tint val="75000"/>
                </a:prstClr>
              </a:solidFill>
            </a:endParaRPr>
          </a:p>
        </p:txBody>
      </p:sp>
      <p:graphicFrame>
        <p:nvGraphicFramePr>
          <p:cNvPr id="13" name="Table 12"/>
          <p:cNvGraphicFramePr>
            <a:graphicFrameLocks noGrp="1"/>
          </p:cNvGraphicFramePr>
          <p:nvPr>
            <p:extLst/>
          </p:nvPr>
        </p:nvGraphicFramePr>
        <p:xfrm>
          <a:off x="307359" y="1329139"/>
          <a:ext cx="7654384" cy="2861838"/>
        </p:xfrm>
        <a:graphic>
          <a:graphicData uri="http://schemas.openxmlformats.org/drawingml/2006/table">
            <a:tbl>
              <a:tblPr firstRow="1" firstCol="1" bandRow="1">
                <a:tableStyleId>{5C22544A-7EE6-4342-B048-85BDC9FD1C3A}</a:tableStyleId>
              </a:tblPr>
              <a:tblGrid>
                <a:gridCol w="4347766">
                  <a:extLst>
                    <a:ext uri="{9D8B030D-6E8A-4147-A177-3AD203B41FA5}">
                      <a16:colId xmlns:a16="http://schemas.microsoft.com/office/drawing/2014/main" val="20000"/>
                    </a:ext>
                  </a:extLst>
                </a:gridCol>
                <a:gridCol w="1099127">
                  <a:extLst>
                    <a:ext uri="{9D8B030D-6E8A-4147-A177-3AD203B41FA5}">
                      <a16:colId xmlns:a16="http://schemas.microsoft.com/office/drawing/2014/main" val="3907373381"/>
                    </a:ext>
                  </a:extLst>
                </a:gridCol>
                <a:gridCol w="1108364">
                  <a:extLst>
                    <a:ext uri="{9D8B030D-6E8A-4147-A177-3AD203B41FA5}">
                      <a16:colId xmlns:a16="http://schemas.microsoft.com/office/drawing/2014/main" val="20002"/>
                    </a:ext>
                  </a:extLst>
                </a:gridCol>
                <a:gridCol w="1099127">
                  <a:extLst>
                    <a:ext uri="{9D8B030D-6E8A-4147-A177-3AD203B41FA5}">
                      <a16:colId xmlns:a16="http://schemas.microsoft.com/office/drawing/2014/main" val="20003"/>
                    </a:ext>
                  </a:extLst>
                </a:gridCol>
              </a:tblGrid>
              <a:tr h="259515">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 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92283">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5:  Improve Safety at Roadway</a:t>
                      </a:r>
                      <a:r>
                        <a:rPr lang="en-US" sz="1200" kern="1200" baseline="0" dirty="0" smtClean="0">
                          <a:effectLst/>
                          <a:latin typeface="Segoe UI" panose="020B0502040204020203" pitchFamily="34" charset="0"/>
                          <a:cs typeface="Segoe UI" panose="020B0502040204020203" pitchFamily="34" charset="0"/>
                        </a:rPr>
                        <a:t> Segments.</a:t>
                      </a:r>
                      <a:endParaRPr lang="en-US" sz="1200" kern="1200" dirty="0" smtClean="0">
                        <a:effectLst/>
                        <a:latin typeface="Segoe UI" panose="020B0502040204020203"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Sherwood Rd: Poppy to Willits City limits</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R30</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algn="ct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algn="ctr"/>
                      <a:endParaRPr lang="en-US" sz="1200" dirty="0">
                        <a:latin typeface="Segoe UI" panose="020B0502040204020203" pitchFamily="34" charset="0"/>
                        <a:cs typeface="Segoe UI" panose="020B0502040204020203" pitchFamily="34" charset="0"/>
                      </a:endParaRPr>
                    </a:p>
                  </a:txBody>
                  <a:tcPr marL="68580" marR="68580" marT="0" marB="0"/>
                </a:tc>
                <a:extLst>
                  <a:ext uri="{0D108BD9-81ED-4DB2-BD59-A6C34878D82A}">
                    <a16:rowId xmlns:a16="http://schemas.microsoft.com/office/drawing/2014/main" val="10002"/>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Branscomb Rd: Bauer Rd to Wilderness Lodge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R30</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247709883"/>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Old River Rd: Redwood Hwy to Ruddick Cunningham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R30</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2457724811"/>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North State St: Redwood Hwy to Orr Springs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R30</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1334017989"/>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Eel River Rd: Gibson Ln to Main St</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R30</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223465080"/>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Albion Ridge Rd: Shoreline Hwy to Middle Ridge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R30</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3389156444"/>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Vichy Springs Rd/</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Redmeyer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Rd: Oak Manor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to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Redmeyer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Rd</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R30</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382653078"/>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Primrose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Sherwood Rd to Clover Rd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R30</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1493446529"/>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Crawford Rd: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Biggar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Ln to Foothill Blvd</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R30</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1298050180"/>
                  </a:ext>
                </a:extLst>
              </a:tr>
            </a:tbl>
          </a:graphicData>
        </a:graphic>
      </p:graphicFrame>
      <p:sp>
        <p:nvSpPr>
          <p:cNvPr id="14" name="TextBox 13"/>
          <p:cNvSpPr txBox="1"/>
          <p:nvPr/>
        </p:nvSpPr>
        <p:spPr>
          <a:xfrm>
            <a:off x="8035662" y="1329139"/>
            <a:ext cx="4029046" cy="307777"/>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R30- </a:t>
            </a:r>
            <a:r>
              <a:rPr lang="en-US" sz="1400" b="0" dirty="0" smtClean="0"/>
              <a:t>Install </a:t>
            </a:r>
            <a:r>
              <a:rPr lang="en-US" sz="1400" b="0" dirty="0"/>
              <a:t>centerline rumble strips/stripes </a:t>
            </a:r>
          </a:p>
        </p:txBody>
      </p:sp>
      <p:sp>
        <p:nvSpPr>
          <p:cNvPr id="15" name="TextBox 14"/>
          <p:cNvSpPr txBox="1"/>
          <p:nvPr/>
        </p:nvSpPr>
        <p:spPr>
          <a:xfrm>
            <a:off x="242707" y="987067"/>
            <a:ext cx="1373657" cy="369332"/>
          </a:xfrm>
          <a:prstGeom prst="rect">
            <a:avLst/>
          </a:prstGeom>
          <a:noFill/>
        </p:spPr>
        <p:txBody>
          <a:bodyPr wrap="square" rtlCol="0">
            <a:spAutoFit/>
          </a:bodyPr>
          <a:lstStyle/>
          <a:p>
            <a:r>
              <a:rPr lang="en-US" dirty="0" smtClean="0"/>
              <a:t>Roadways </a:t>
            </a:r>
            <a:endParaRPr lang="en-US" dirty="0"/>
          </a:p>
        </p:txBody>
      </p:sp>
    </p:spTree>
    <p:extLst>
      <p:ext uri="{BB962C8B-B14F-4D97-AF65-F5344CB8AC3E}">
        <p14:creationId xmlns:p14="http://schemas.microsoft.com/office/powerpoint/2010/main" val="3677806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5472"/>
            <a:ext cx="10515600" cy="1325563"/>
          </a:xfrm>
        </p:spPr>
        <p:txBody>
          <a:bodyPr>
            <a:normAutofit/>
          </a:bodyPr>
          <a:lstStyle/>
          <a:p>
            <a:r>
              <a:rPr lang="en-US" sz="4000" dirty="0">
                <a:solidFill>
                  <a:srgbClr val="FFC000"/>
                </a:solidFill>
                <a:latin typeface="+mn-lt"/>
              </a:rPr>
              <a:t>Collision Analysis </a:t>
            </a:r>
            <a:r>
              <a:rPr lang="en-US" sz="4000" dirty="0" smtClean="0">
                <a:solidFill>
                  <a:srgbClr val="FFC000"/>
                </a:solidFill>
                <a:latin typeface="+mn-lt"/>
              </a:rPr>
              <a:t>Findings- Fort Bragg </a:t>
            </a:r>
            <a:endParaRPr lang="en-US" sz="4000" dirty="0">
              <a:solidFill>
                <a:srgbClr val="FFC000"/>
              </a:solidFill>
              <a:latin typeface="+mn-lt"/>
            </a:endParaRPr>
          </a:p>
        </p:txBody>
      </p:sp>
      <p:sp>
        <p:nvSpPr>
          <p:cNvPr id="14" name="Content Placeholder 2"/>
          <p:cNvSpPr txBox="1">
            <a:spLocks/>
          </p:cNvSpPr>
          <p:nvPr/>
        </p:nvSpPr>
        <p:spPr>
          <a:xfrm>
            <a:off x="7821924" y="3182010"/>
            <a:ext cx="3640134" cy="2687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smtClean="0">
                <a:solidFill>
                  <a:srgbClr val="000000"/>
                </a:solidFill>
              </a:rPr>
              <a:t>5 Killed &amp; Severe Injury (KSI) collisions</a:t>
            </a:r>
          </a:p>
          <a:p>
            <a:pPr marL="0" indent="0">
              <a:buNone/>
            </a:pPr>
            <a:endParaRPr lang="en-US" sz="1400" dirty="0">
              <a:solidFill>
                <a:prstClr val="black"/>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22</a:t>
            </a:fld>
            <a:endParaRPr lang="en-US">
              <a:solidFill>
                <a:prstClr val="black">
                  <a:tint val="75000"/>
                </a:prstClr>
              </a:solidFill>
            </a:endParaRPr>
          </a:p>
        </p:txBody>
      </p:sp>
      <p:sp>
        <p:nvSpPr>
          <p:cNvPr id="19" name="Content Placeholder 2"/>
          <p:cNvSpPr txBox="1">
            <a:spLocks/>
          </p:cNvSpPr>
          <p:nvPr/>
        </p:nvSpPr>
        <p:spPr>
          <a:xfrm>
            <a:off x="1841744" y="804054"/>
            <a:ext cx="2677636" cy="317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u="sng" dirty="0" smtClean="0">
                <a:solidFill>
                  <a:prstClr val="black"/>
                </a:solidFill>
              </a:rPr>
              <a:t>City of Fort Bragg (2020-2022)</a:t>
            </a:r>
            <a:endParaRPr lang="en-US" sz="1600" u="sng" dirty="0">
              <a:solidFill>
                <a:prstClr val="black"/>
              </a:solidFill>
            </a:endParaRPr>
          </a:p>
        </p:txBody>
      </p:sp>
      <p:sp>
        <p:nvSpPr>
          <p:cNvPr id="34" name="TextBox 33">
            <a:extLst>
              <a:ext uri="{FF2B5EF4-FFF2-40B4-BE49-F238E27FC236}">
                <a16:creationId xmlns:a16="http://schemas.microsoft.com/office/drawing/2014/main" id="{E0337D2E-925A-D74C-B0D4-87B7CA2113E0}"/>
              </a:ext>
            </a:extLst>
          </p:cNvPr>
          <p:cNvSpPr txBox="1"/>
          <p:nvPr/>
        </p:nvSpPr>
        <p:spPr>
          <a:xfrm>
            <a:off x="7758490" y="3691678"/>
            <a:ext cx="2870635" cy="584775"/>
          </a:xfrm>
          <a:prstGeom prst="rect">
            <a:avLst/>
          </a:prstGeom>
          <a:noFill/>
        </p:spPr>
        <p:txBody>
          <a:bodyPr wrap="square" rtlCol="0">
            <a:spAutoFit/>
          </a:bodyPr>
          <a:lstStyle/>
          <a:p>
            <a:r>
              <a:rPr lang="en-US" sz="1600" dirty="0" smtClean="0">
                <a:solidFill>
                  <a:prstClr val="black"/>
                </a:solidFill>
              </a:rPr>
              <a:t>Violation Type </a:t>
            </a:r>
            <a:r>
              <a:rPr lang="en-US" sz="1600" dirty="0">
                <a:solidFill>
                  <a:prstClr val="black"/>
                </a:solidFill>
              </a:rPr>
              <a:t>(2020-2022)</a:t>
            </a:r>
          </a:p>
          <a:p>
            <a:endParaRPr lang="en-US" sz="1600" dirty="0">
              <a:solidFill>
                <a:prstClr val="black"/>
              </a:solidFill>
            </a:endParaRPr>
          </a:p>
        </p:txBody>
      </p:sp>
      <p:sp>
        <p:nvSpPr>
          <p:cNvPr id="41" name="TextBox 40">
            <a:extLst>
              <a:ext uri="{FF2B5EF4-FFF2-40B4-BE49-F238E27FC236}">
                <a16:creationId xmlns:a16="http://schemas.microsoft.com/office/drawing/2014/main" id="{E0337D2E-925A-D74C-B0D4-87B7CA2113E0}"/>
              </a:ext>
            </a:extLst>
          </p:cNvPr>
          <p:cNvSpPr txBox="1"/>
          <p:nvPr/>
        </p:nvSpPr>
        <p:spPr>
          <a:xfrm>
            <a:off x="1942965" y="3693768"/>
            <a:ext cx="2601098" cy="584775"/>
          </a:xfrm>
          <a:prstGeom prst="rect">
            <a:avLst/>
          </a:prstGeom>
          <a:noFill/>
        </p:spPr>
        <p:txBody>
          <a:bodyPr wrap="square" rtlCol="0">
            <a:spAutoFit/>
          </a:bodyPr>
          <a:lstStyle/>
          <a:p>
            <a:r>
              <a:rPr lang="en-US" sz="1600" dirty="0" smtClean="0">
                <a:solidFill>
                  <a:prstClr val="black"/>
                </a:solidFill>
              </a:rPr>
              <a:t>Severity </a:t>
            </a:r>
            <a:r>
              <a:rPr lang="en-US" sz="1600" dirty="0">
                <a:solidFill>
                  <a:prstClr val="black"/>
                </a:solidFill>
              </a:rPr>
              <a:t>(2020-2022)</a:t>
            </a:r>
          </a:p>
          <a:p>
            <a:endParaRPr lang="en-US" sz="1600" dirty="0">
              <a:solidFill>
                <a:prstClr val="black"/>
              </a:solidFill>
            </a:endParaRPr>
          </a:p>
        </p:txBody>
      </p:sp>
      <p:graphicFrame>
        <p:nvGraphicFramePr>
          <p:cNvPr id="3" name="Table 2"/>
          <p:cNvGraphicFramePr>
            <a:graphicFrameLocks noGrp="1"/>
          </p:cNvGraphicFramePr>
          <p:nvPr>
            <p:extLst/>
          </p:nvPr>
        </p:nvGraphicFramePr>
        <p:xfrm>
          <a:off x="214313" y="1121883"/>
          <a:ext cx="6058402" cy="2196365"/>
        </p:xfrm>
        <a:graphic>
          <a:graphicData uri="http://schemas.openxmlformats.org/drawingml/2006/table">
            <a:tbl>
              <a:tblPr>
                <a:tableStyleId>{93296810-A885-4BE3-A3E7-6D5BEEA58F35}</a:tableStyleId>
              </a:tblPr>
              <a:tblGrid>
                <a:gridCol w="1763475">
                  <a:extLst>
                    <a:ext uri="{9D8B030D-6E8A-4147-A177-3AD203B41FA5}">
                      <a16:colId xmlns:a16="http://schemas.microsoft.com/office/drawing/2014/main" val="2235000537"/>
                    </a:ext>
                  </a:extLst>
                </a:gridCol>
                <a:gridCol w="608250">
                  <a:extLst>
                    <a:ext uri="{9D8B030D-6E8A-4147-A177-3AD203B41FA5}">
                      <a16:colId xmlns:a16="http://schemas.microsoft.com/office/drawing/2014/main" val="3843549559"/>
                    </a:ext>
                  </a:extLst>
                </a:gridCol>
                <a:gridCol w="522099">
                  <a:extLst>
                    <a:ext uri="{9D8B030D-6E8A-4147-A177-3AD203B41FA5}">
                      <a16:colId xmlns:a16="http://schemas.microsoft.com/office/drawing/2014/main" val="289279339"/>
                    </a:ext>
                  </a:extLst>
                </a:gridCol>
                <a:gridCol w="595762">
                  <a:extLst>
                    <a:ext uri="{9D8B030D-6E8A-4147-A177-3AD203B41FA5}">
                      <a16:colId xmlns:a16="http://schemas.microsoft.com/office/drawing/2014/main" val="2052237613"/>
                    </a:ext>
                  </a:extLst>
                </a:gridCol>
                <a:gridCol w="544010">
                  <a:extLst>
                    <a:ext uri="{9D8B030D-6E8A-4147-A177-3AD203B41FA5}">
                      <a16:colId xmlns:a16="http://schemas.microsoft.com/office/drawing/2014/main" val="1824860893"/>
                    </a:ext>
                  </a:extLst>
                </a:gridCol>
                <a:gridCol w="631822">
                  <a:extLst>
                    <a:ext uri="{9D8B030D-6E8A-4147-A177-3AD203B41FA5}">
                      <a16:colId xmlns:a16="http://schemas.microsoft.com/office/drawing/2014/main" val="3089548561"/>
                    </a:ext>
                  </a:extLst>
                </a:gridCol>
                <a:gridCol w="624254">
                  <a:extLst>
                    <a:ext uri="{9D8B030D-6E8A-4147-A177-3AD203B41FA5}">
                      <a16:colId xmlns:a16="http://schemas.microsoft.com/office/drawing/2014/main" val="159776134"/>
                    </a:ext>
                  </a:extLst>
                </a:gridCol>
                <a:gridCol w="768730">
                  <a:extLst>
                    <a:ext uri="{9D8B030D-6E8A-4147-A177-3AD203B41FA5}">
                      <a16:colId xmlns:a16="http://schemas.microsoft.com/office/drawing/2014/main" val="1554123432"/>
                    </a:ext>
                  </a:extLst>
                </a:gridCol>
              </a:tblGrid>
              <a:tr h="348377">
                <a:tc rowSpan="2">
                  <a:txBody>
                    <a:bodyPr/>
                    <a:lstStyle/>
                    <a:p>
                      <a:pPr algn="ctr" fontAlgn="ctr"/>
                      <a:r>
                        <a:rPr lang="en-US" sz="1100" b="1" u="none" strike="noStrike" dirty="0">
                          <a:effectLst/>
                        </a:rPr>
                        <a:t>Collision Severity</a:t>
                      </a:r>
                      <a:endParaRPr lang="en-US" sz="1100" b="1" i="0" u="none" strike="noStrike" dirty="0">
                        <a:solidFill>
                          <a:srgbClr val="FFFFFF"/>
                        </a:solidFill>
                        <a:effectLst/>
                        <a:latin typeface="Segoe UI" panose="020B0502040204020203" pitchFamily="34" charset="0"/>
                      </a:endParaRPr>
                    </a:p>
                  </a:txBody>
                  <a:tcPr marL="7620" marR="7620" marT="7620" marB="0" anchor="ctr"/>
                </a:tc>
                <a:tc gridSpan="3">
                  <a:txBody>
                    <a:bodyPr/>
                    <a:lstStyle/>
                    <a:p>
                      <a:pPr algn="ctr" fontAlgn="ctr"/>
                      <a:r>
                        <a:rPr lang="en-US" sz="1100" b="1" u="none" strike="noStrike" dirty="0">
                          <a:effectLst/>
                        </a:rPr>
                        <a:t>2015-2019</a:t>
                      </a:r>
                      <a:endParaRPr lang="en-US" sz="1100" b="1" i="0" u="none" strike="noStrike" dirty="0">
                        <a:solidFill>
                          <a:srgbClr val="FFFFFF"/>
                        </a:solidFill>
                        <a:effectLst/>
                        <a:latin typeface="Segoe UI" panose="020B0502040204020203" pitchFamily="34" charset="0"/>
                      </a:endParaRPr>
                    </a:p>
                  </a:txBody>
                  <a:tcPr marL="7620" marR="7620" marT="7620" marB="0" anchor="ctr"/>
                </a:tc>
                <a:tc hMerge="1">
                  <a:txBody>
                    <a:bodyPr/>
                    <a:lstStyle/>
                    <a:p>
                      <a:endParaRPr lang="en-US"/>
                    </a:p>
                  </a:txBody>
                  <a:tcPr/>
                </a:tc>
                <a:tc hMerge="1">
                  <a:txBody>
                    <a:bodyPr/>
                    <a:lstStyle/>
                    <a:p>
                      <a:endParaRPr lang="en-US"/>
                    </a:p>
                  </a:txBody>
                  <a:tcPr/>
                </a:tc>
                <a:tc gridSpan="3">
                  <a:txBody>
                    <a:bodyPr/>
                    <a:lstStyle/>
                    <a:p>
                      <a:pPr algn="ctr" fontAlgn="ctr"/>
                      <a:r>
                        <a:rPr lang="en-US" sz="1100" b="1" u="none" strike="noStrike" dirty="0">
                          <a:effectLst/>
                        </a:rPr>
                        <a:t>2020-2022</a:t>
                      </a:r>
                      <a:endParaRPr lang="en-US" sz="1100" b="1" i="0" u="none" strike="noStrike" dirty="0">
                        <a:solidFill>
                          <a:srgbClr val="FFFFFF"/>
                        </a:solidFill>
                        <a:effectLst/>
                        <a:latin typeface="Segoe UI" panose="020B0502040204020203" pitchFamily="34" charset="0"/>
                      </a:endParaRPr>
                    </a:p>
                  </a:txBody>
                  <a:tcPr marL="7620" marR="7620" marT="7620" marB="0" anchor="ctr"/>
                </a:tc>
                <a:tc hMerge="1">
                  <a:txBody>
                    <a:bodyPr/>
                    <a:lstStyle/>
                    <a:p>
                      <a:endParaRPr lang="en-US"/>
                    </a:p>
                  </a:txBody>
                  <a:tcPr/>
                </a:tc>
                <a:tc hMerge="1">
                  <a:txBody>
                    <a:bodyPr/>
                    <a:lstStyle/>
                    <a:p>
                      <a:endParaRPr lang="en-US"/>
                    </a:p>
                  </a:txBody>
                  <a:tcPr/>
                </a:tc>
                <a:tc>
                  <a:txBody>
                    <a:bodyPr/>
                    <a:lstStyle/>
                    <a:p>
                      <a:pPr algn="ctr" fontAlgn="ctr"/>
                      <a:r>
                        <a:rPr lang="en-US" sz="1100" b="1" u="none" strike="noStrike" dirty="0">
                          <a:effectLst/>
                        </a:rPr>
                        <a:t>2015-2022</a:t>
                      </a:r>
                      <a:endParaRPr lang="en-US" sz="1100" b="1" i="0" u="none" strike="noStrike" dirty="0">
                        <a:solidFill>
                          <a:srgbClr val="FFFFFF"/>
                        </a:solidFill>
                        <a:effectLst/>
                        <a:latin typeface="Segoe UI" panose="020B0502040204020203" pitchFamily="34" charset="0"/>
                      </a:endParaRPr>
                    </a:p>
                  </a:txBody>
                  <a:tcPr marL="7620" marR="7620" marT="7620" marB="0" anchor="ctr"/>
                </a:tc>
                <a:extLst>
                  <a:ext uri="{0D108BD9-81ED-4DB2-BD59-A6C34878D82A}">
                    <a16:rowId xmlns:a16="http://schemas.microsoft.com/office/drawing/2014/main" val="884065830"/>
                  </a:ext>
                </a:extLst>
              </a:tr>
              <a:tr h="348377">
                <a:tc vMerge="1">
                  <a:txBody>
                    <a:bodyPr/>
                    <a:lstStyle/>
                    <a:p>
                      <a:pPr algn="ctr" fontAlgn="ctr"/>
                      <a:endParaRPr lang="en-US" sz="1100" b="1" i="0" u="none" strike="noStrike" dirty="0">
                        <a:solidFill>
                          <a:srgbClr val="FFFFFF"/>
                        </a:solidFill>
                        <a:effectLst/>
                        <a:latin typeface="Segoe UI" panose="020B0502040204020203" pitchFamily="34" charset="0"/>
                      </a:endParaRPr>
                    </a:p>
                  </a:txBody>
                  <a:tcPr marL="7620" marR="7620" marT="7620" marB="0" anchor="ctr">
                    <a:solidFill>
                      <a:schemeClr val="bg2">
                        <a:lumMod val="90000"/>
                      </a:schemeClr>
                    </a:solidFill>
                  </a:tcPr>
                </a:tc>
                <a:tc>
                  <a:txBody>
                    <a:bodyPr/>
                    <a:lstStyle/>
                    <a:p>
                      <a:pPr algn="ctr" fontAlgn="ctr"/>
                      <a:r>
                        <a:rPr lang="en-US" sz="1100" b="0" u="none" strike="noStrike" dirty="0" smtClean="0">
                          <a:effectLst/>
                        </a:rPr>
                        <a:t>City</a:t>
                      </a:r>
                      <a:endParaRPr lang="en-US" sz="1100" b="0" i="0" u="none" strike="noStrike" dirty="0">
                        <a:solidFill>
                          <a:schemeClr val="tx1"/>
                        </a:solidFill>
                        <a:effectLst/>
                        <a:latin typeface="Segoe UI" panose="020B0502040204020203" pitchFamily="34" charset="0"/>
                      </a:endParaRPr>
                    </a:p>
                  </a:txBody>
                  <a:tcPr marL="7620" marR="7620" marT="7620" marB="0" anchor="ctr"/>
                </a:tc>
                <a:tc>
                  <a:txBody>
                    <a:bodyPr/>
                    <a:lstStyle/>
                    <a:p>
                      <a:pPr algn="ctr" fontAlgn="ctr"/>
                      <a:r>
                        <a:rPr lang="en-US" sz="1100" b="0" u="none" strike="noStrike" dirty="0" smtClean="0">
                          <a:effectLst/>
                        </a:rPr>
                        <a:t>State Routes</a:t>
                      </a:r>
                      <a:endParaRPr lang="en-US" sz="1100" b="0" i="0" u="none" strike="noStrike" dirty="0">
                        <a:solidFill>
                          <a:schemeClr val="tx1"/>
                        </a:solidFill>
                        <a:effectLst/>
                        <a:latin typeface="Segoe UI" panose="020B0502040204020203" pitchFamily="34" charset="0"/>
                      </a:endParaRPr>
                    </a:p>
                  </a:txBody>
                  <a:tcPr marL="7620" marR="7620" marT="7620" marB="0" anchor="ctr"/>
                </a:tc>
                <a:tc>
                  <a:txBody>
                    <a:bodyPr/>
                    <a:lstStyle/>
                    <a:p>
                      <a:pPr algn="ctr" fontAlgn="ctr"/>
                      <a:r>
                        <a:rPr lang="en-US" sz="1100" b="0" u="none" strike="noStrike" dirty="0" smtClean="0">
                          <a:effectLst/>
                        </a:rPr>
                        <a:t>Total</a:t>
                      </a:r>
                      <a:endParaRPr lang="en-US" sz="1100" b="0" i="0" u="none" strike="noStrike" dirty="0">
                        <a:solidFill>
                          <a:schemeClr val="tx1"/>
                        </a:solidFill>
                        <a:effectLst/>
                        <a:latin typeface="Segoe UI" panose="020B0502040204020203" pitchFamily="34" charset="0"/>
                      </a:endParaRPr>
                    </a:p>
                  </a:txBody>
                  <a:tcPr marL="7620" marR="7620" marT="7620" marB="0" anchor="ctr"/>
                </a:tc>
                <a:tc>
                  <a:txBody>
                    <a:bodyPr/>
                    <a:lstStyle/>
                    <a:p>
                      <a:pPr algn="ctr" fontAlgn="ctr"/>
                      <a:r>
                        <a:rPr lang="en-US" sz="1100" b="0" u="none" strike="noStrike" dirty="0" smtClean="0">
                          <a:effectLst/>
                        </a:rPr>
                        <a:t>City</a:t>
                      </a:r>
                      <a:endParaRPr lang="en-US" sz="1100" b="0" i="0" u="none" strike="noStrike" dirty="0">
                        <a:solidFill>
                          <a:schemeClr val="tx1"/>
                        </a:solidFill>
                        <a:effectLst/>
                        <a:latin typeface="Segoe UI" panose="020B0502040204020203" pitchFamily="34" charset="0"/>
                      </a:endParaRPr>
                    </a:p>
                  </a:txBody>
                  <a:tcPr marL="7620" marR="7620" marT="7620" marB="0" anchor="ctr"/>
                </a:tc>
                <a:tc>
                  <a:txBody>
                    <a:bodyPr/>
                    <a:lstStyle/>
                    <a:p>
                      <a:pPr algn="ctr" fontAlgn="ctr"/>
                      <a:r>
                        <a:rPr lang="en-US" sz="1100" b="0" u="none" strike="noStrike" dirty="0" smtClean="0">
                          <a:effectLst/>
                        </a:rPr>
                        <a:t>State Routes</a:t>
                      </a:r>
                      <a:endParaRPr lang="en-US" sz="1100" b="0" i="0" u="none" strike="noStrike" dirty="0">
                        <a:solidFill>
                          <a:schemeClr val="tx1"/>
                        </a:solidFill>
                        <a:effectLst/>
                        <a:latin typeface="Segoe UI" panose="020B0502040204020203" pitchFamily="34" charset="0"/>
                      </a:endParaRPr>
                    </a:p>
                  </a:txBody>
                  <a:tcPr marL="7620" marR="7620" marT="762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u="none" strike="noStrike" dirty="0" smtClean="0">
                          <a:effectLst/>
                        </a:rPr>
                        <a:t>Total</a:t>
                      </a:r>
                      <a:endParaRPr lang="en-US" sz="1100" b="0" i="0" u="none" strike="noStrike" dirty="0" smtClean="0">
                        <a:solidFill>
                          <a:schemeClr val="tx1"/>
                        </a:solidFill>
                        <a:effectLst/>
                        <a:latin typeface="Segoe UI" panose="020B0502040204020203" pitchFamily="34" charset="0"/>
                      </a:endParaRPr>
                    </a:p>
                  </a:txBody>
                  <a:tcPr marL="7620" marR="7620" marT="762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u="none" strike="noStrike" dirty="0" smtClean="0">
                          <a:effectLst/>
                        </a:rPr>
                        <a:t>Total</a:t>
                      </a:r>
                      <a:endParaRPr lang="en-US" sz="1100" b="0" i="0" u="none" strike="noStrike" dirty="0" smtClean="0">
                        <a:solidFill>
                          <a:schemeClr val="tx1"/>
                        </a:solidFill>
                        <a:effectLst/>
                        <a:latin typeface="Segoe UI" panose="020B0502040204020203" pitchFamily="34" charset="0"/>
                      </a:endParaRPr>
                    </a:p>
                  </a:txBody>
                  <a:tcPr marL="7620" marR="7620" marT="7620" marB="0" anchor="ctr"/>
                </a:tc>
                <a:extLst>
                  <a:ext uri="{0D108BD9-81ED-4DB2-BD59-A6C34878D82A}">
                    <a16:rowId xmlns:a16="http://schemas.microsoft.com/office/drawing/2014/main" val="871782178"/>
                  </a:ext>
                </a:extLst>
              </a:tr>
              <a:tr h="239382">
                <a:tc>
                  <a:txBody>
                    <a:bodyPr/>
                    <a:lstStyle/>
                    <a:p>
                      <a:pPr algn="ctr" fontAlgn="ctr"/>
                      <a:r>
                        <a:rPr lang="en-US" sz="1100" u="none" strike="noStrike" dirty="0">
                          <a:effectLst/>
                        </a:rPr>
                        <a:t>Killed</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ctr"/>
                      <a:r>
                        <a:rPr lang="en-US" sz="1100" u="none" strike="noStrike" dirty="0" smtClean="0">
                          <a:effectLst/>
                        </a:rPr>
                        <a:t>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dirty="0" smtClean="0"/>
                        <a:t>1</a:t>
                      </a:r>
                      <a:endParaRPr lang="en-US" sz="1100" dirty="0">
                        <a:latin typeface="+mn-lt"/>
                      </a:endParaRPr>
                    </a:p>
                  </a:txBody>
                  <a:tcPr marL="7620" marR="7620" marT="7620" marB="0" anchor="ctr"/>
                </a:tc>
                <a:tc>
                  <a:txBody>
                    <a:bodyPr/>
                    <a:lstStyle/>
                    <a:p>
                      <a:pPr algn="ctr" fontAlgn="ctr"/>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dirty="0" smtClean="0">
                          <a:latin typeface="+mn-lt"/>
                        </a:rPr>
                        <a:t>0</a:t>
                      </a:r>
                      <a:endParaRPr lang="en-US" sz="1100" dirty="0">
                        <a:latin typeface="+mn-lt"/>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2</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44683659"/>
                  </a:ext>
                </a:extLst>
              </a:tr>
              <a:tr h="239382">
                <a:tc>
                  <a:txBody>
                    <a:bodyPr/>
                    <a:lstStyle/>
                    <a:p>
                      <a:pPr algn="ctr" fontAlgn="ctr"/>
                      <a:r>
                        <a:rPr lang="en-US" sz="1100" u="none" strike="noStrike" dirty="0">
                          <a:effectLst/>
                        </a:rPr>
                        <a:t>Severe Injury</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ctr"/>
                      <a:r>
                        <a:rPr lang="en-US" sz="1100" u="none" strike="noStrike" dirty="0" smtClean="0">
                          <a:effectLst/>
                        </a:rPr>
                        <a:t>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dirty="0" smtClean="0"/>
                        <a:t>4</a:t>
                      </a:r>
                      <a:endParaRPr lang="en-US" sz="1100" dirty="0">
                        <a:latin typeface="+mn-lt"/>
                      </a:endParaRPr>
                    </a:p>
                  </a:txBody>
                  <a:tcPr marL="7620" marR="7620" marT="7620" marB="0" anchor="ctr"/>
                </a:tc>
                <a:tc>
                  <a:txBody>
                    <a:bodyPr/>
                    <a:lstStyle/>
                    <a:p>
                      <a:pPr algn="ctr" fontAlgn="ctr"/>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dirty="0" smtClean="0">
                          <a:latin typeface="+mn-lt"/>
                        </a:rPr>
                        <a:t>3</a:t>
                      </a:r>
                      <a:endParaRPr lang="en-US" sz="1100" dirty="0">
                        <a:latin typeface="+mn-lt"/>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8</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1189995"/>
                  </a:ext>
                </a:extLst>
              </a:tr>
              <a:tr h="239382">
                <a:tc>
                  <a:txBody>
                    <a:bodyPr/>
                    <a:lstStyle/>
                    <a:p>
                      <a:pPr algn="ctr" fontAlgn="ctr"/>
                      <a:r>
                        <a:rPr lang="en-US" sz="1100" u="none" strike="noStrike" dirty="0">
                          <a:effectLst/>
                        </a:rPr>
                        <a:t>Visible Injury</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ctr"/>
                      <a:r>
                        <a:rPr lang="en-US" sz="1100" u="none" strike="noStrike" dirty="0" smtClean="0">
                          <a:effectLst/>
                        </a:rPr>
                        <a:t>10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dirty="0" smtClean="0"/>
                        <a:t>13</a:t>
                      </a:r>
                      <a:endParaRPr lang="en-US" sz="1100" dirty="0">
                        <a:latin typeface="+mn-lt"/>
                      </a:endParaRPr>
                    </a:p>
                  </a:txBody>
                  <a:tcPr marL="7620" marR="7620" marT="7620" marB="0" anchor="ctr"/>
                </a:tc>
                <a:tc>
                  <a:txBody>
                    <a:bodyPr/>
                    <a:lstStyle/>
                    <a:p>
                      <a:pPr algn="ctr" fontAlgn="ctr"/>
                      <a:r>
                        <a:rPr lang="en-US" sz="1100" u="none" strike="noStrike" dirty="0">
                          <a:effectLst/>
                        </a:rPr>
                        <a:t>23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dirty="0" smtClean="0">
                          <a:latin typeface="+mn-lt"/>
                        </a:rPr>
                        <a:t>10</a:t>
                      </a:r>
                      <a:endParaRPr lang="en-US" sz="1100" dirty="0">
                        <a:latin typeface="+mn-lt"/>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19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42</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33781677"/>
                  </a:ext>
                </a:extLst>
              </a:tr>
              <a:tr h="239382">
                <a:tc>
                  <a:txBody>
                    <a:bodyPr/>
                    <a:lstStyle/>
                    <a:p>
                      <a:pPr algn="ctr" fontAlgn="ctr"/>
                      <a:r>
                        <a:rPr lang="en-US" sz="1100" u="none" strike="noStrike" dirty="0">
                          <a:effectLst/>
                        </a:rPr>
                        <a:t>Complaint of Pain</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ctr"/>
                      <a:r>
                        <a:rPr lang="en-US" sz="1100" u="none" strike="noStrike" dirty="0" smtClean="0">
                          <a:effectLst/>
                        </a:rPr>
                        <a:t>16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dirty="0" smtClean="0"/>
                        <a:t>34</a:t>
                      </a:r>
                      <a:endParaRPr lang="en-US" sz="1100" dirty="0">
                        <a:latin typeface="+mn-lt"/>
                      </a:endParaRPr>
                    </a:p>
                  </a:txBody>
                  <a:tcPr marL="7620" marR="7620" marT="7620" marB="0" anchor="ctr"/>
                </a:tc>
                <a:tc>
                  <a:txBody>
                    <a:bodyPr/>
                    <a:lstStyle/>
                    <a:p>
                      <a:pPr algn="ctr" fontAlgn="ctr"/>
                      <a:r>
                        <a:rPr lang="en-US" sz="1100" u="none" strike="noStrike" dirty="0">
                          <a:effectLst/>
                        </a:rPr>
                        <a:t>50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dirty="0" smtClean="0">
                          <a:latin typeface="+mn-lt"/>
                        </a:rPr>
                        <a:t>20</a:t>
                      </a:r>
                      <a:endParaRPr lang="en-US" sz="1100" dirty="0">
                        <a:latin typeface="+mn-lt"/>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32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82</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482824862"/>
                  </a:ext>
                </a:extLst>
              </a:tr>
              <a:tr h="302701">
                <a:tc>
                  <a:txBody>
                    <a:bodyPr/>
                    <a:lstStyle/>
                    <a:p>
                      <a:pPr algn="ctr" fontAlgn="ctr"/>
                      <a:r>
                        <a:rPr lang="en-US" sz="1100" u="none" strike="noStrike" dirty="0">
                          <a:effectLst/>
                        </a:rPr>
                        <a:t>Property Damage Only (PDO)</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ctr"/>
                      <a:r>
                        <a:rPr lang="en-US" sz="1100" u="none" strike="noStrike" dirty="0" smtClean="0">
                          <a:effectLst/>
                        </a:rPr>
                        <a:t>280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dirty="0" smtClean="0"/>
                        <a:t>190</a:t>
                      </a:r>
                      <a:endParaRPr lang="en-US" sz="1100" dirty="0">
                        <a:latin typeface="+mn-lt"/>
                      </a:endParaRPr>
                    </a:p>
                  </a:txBody>
                  <a:tcPr marL="7620" marR="7620" marT="7620" marB="0" anchor="ctr"/>
                </a:tc>
                <a:tc>
                  <a:txBody>
                    <a:bodyPr/>
                    <a:lstStyle/>
                    <a:p>
                      <a:pPr algn="ctr" fontAlgn="ctr"/>
                      <a:r>
                        <a:rPr lang="en-US" sz="1100" u="none" strike="noStrike" dirty="0">
                          <a:effectLst/>
                        </a:rPr>
                        <a:t>470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135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dirty="0" smtClean="0">
                          <a:latin typeface="+mn-lt"/>
                        </a:rPr>
                        <a:t>84</a:t>
                      </a:r>
                      <a:endParaRPr lang="en-US" sz="1100" dirty="0">
                        <a:latin typeface="+mn-lt"/>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219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b="0" i="0" u="none" strike="noStrike" dirty="0" smtClean="0">
                          <a:solidFill>
                            <a:srgbClr val="000000"/>
                          </a:solidFill>
                          <a:effectLst/>
                          <a:latin typeface="Calibri" panose="020F0502020204030204" pitchFamily="34" charset="0"/>
                        </a:rPr>
                        <a:t>689</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582569113"/>
                  </a:ext>
                </a:extLst>
              </a:tr>
              <a:tr h="239382">
                <a:tc>
                  <a:txBody>
                    <a:bodyPr/>
                    <a:lstStyle/>
                    <a:p>
                      <a:pPr algn="ctr" fontAlgn="ctr"/>
                      <a:r>
                        <a:rPr lang="en-US" sz="1100" b="1" u="none" strike="noStrike" dirty="0">
                          <a:effectLst/>
                        </a:rPr>
                        <a:t>Total</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ctr"/>
                      <a:r>
                        <a:rPr lang="en-US" sz="1100" b="1" u="none" strike="noStrike" dirty="0" smtClean="0">
                          <a:effectLst/>
                        </a:rPr>
                        <a:t>306</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b="1" dirty="0" smtClean="0"/>
                        <a:t>242</a:t>
                      </a:r>
                      <a:endParaRPr lang="en-US" sz="1100" b="1" dirty="0">
                        <a:latin typeface="+mn-lt"/>
                      </a:endParaRPr>
                    </a:p>
                  </a:txBody>
                  <a:tcPr marL="7620" marR="7620" marT="7620" marB="0" anchor="ctr"/>
                </a:tc>
                <a:tc>
                  <a:txBody>
                    <a:bodyPr/>
                    <a:lstStyle/>
                    <a:p>
                      <a:pPr algn="ctr" fontAlgn="ctr"/>
                      <a:r>
                        <a:rPr lang="en-US" sz="1100" b="1" u="none" strike="noStrike" dirty="0">
                          <a:effectLst/>
                        </a:rPr>
                        <a:t>548</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b="1" i="0" u="none" strike="noStrike" dirty="0" smtClean="0">
                          <a:solidFill>
                            <a:srgbClr val="000000"/>
                          </a:solidFill>
                          <a:effectLst/>
                          <a:latin typeface="Calibri" panose="020F0502020204030204" pitchFamily="34" charset="0"/>
                        </a:rPr>
                        <a:t>158</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b="1" dirty="0" smtClean="0">
                          <a:latin typeface="+mn-lt"/>
                        </a:rPr>
                        <a:t>117</a:t>
                      </a:r>
                      <a:endParaRPr lang="en-US" sz="1100" b="1" dirty="0">
                        <a:latin typeface="+mn-lt"/>
                      </a:endParaRPr>
                    </a:p>
                  </a:txBody>
                  <a:tcPr marL="7620" marR="7620" marT="7620" marB="0" anchor="ctr"/>
                </a:tc>
                <a:tc>
                  <a:txBody>
                    <a:bodyPr/>
                    <a:lstStyle/>
                    <a:p>
                      <a:pPr algn="ctr" fontAlgn="ctr"/>
                      <a:r>
                        <a:rPr lang="en-US" sz="1100" b="1" i="0" u="none" strike="noStrike" dirty="0" smtClean="0">
                          <a:solidFill>
                            <a:srgbClr val="000000"/>
                          </a:solidFill>
                          <a:effectLst/>
                          <a:latin typeface="Calibri" panose="020F0502020204030204" pitchFamily="34" charset="0"/>
                        </a:rPr>
                        <a:t>275</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b="1" i="0" u="none" strike="noStrike" dirty="0" smtClean="0">
                          <a:solidFill>
                            <a:srgbClr val="000000"/>
                          </a:solidFill>
                          <a:effectLst/>
                          <a:latin typeface="Calibri" panose="020F0502020204030204" pitchFamily="34" charset="0"/>
                        </a:rPr>
                        <a:t>823</a:t>
                      </a:r>
                      <a:endParaRPr lang="en-US" sz="11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64995305"/>
                  </a:ext>
                </a:extLst>
              </a:tr>
            </a:tbl>
          </a:graphicData>
        </a:graphic>
      </p:graphicFrame>
      <p:sp>
        <p:nvSpPr>
          <p:cNvPr id="13" name="Content Placeholder 2"/>
          <p:cNvSpPr txBox="1">
            <a:spLocks/>
          </p:cNvSpPr>
          <p:nvPr/>
        </p:nvSpPr>
        <p:spPr>
          <a:xfrm>
            <a:off x="132557" y="3306478"/>
            <a:ext cx="4659362" cy="387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smtClean="0">
                <a:solidFill>
                  <a:schemeClr val="tx1">
                    <a:lumMod val="65000"/>
                    <a:lumOff val="35000"/>
                  </a:schemeClr>
                </a:solidFill>
              </a:rPr>
              <a:t>Note: State </a:t>
            </a:r>
            <a:r>
              <a:rPr lang="en-US" sz="1200" smtClean="0">
                <a:solidFill>
                  <a:schemeClr val="tx1">
                    <a:lumMod val="65000"/>
                    <a:lumOff val="35000"/>
                  </a:schemeClr>
                </a:solidFill>
              </a:rPr>
              <a:t>Route 1 &amp; </a:t>
            </a:r>
            <a:r>
              <a:rPr lang="en-US" sz="1200" dirty="0" smtClean="0">
                <a:solidFill>
                  <a:schemeClr val="tx1">
                    <a:lumMod val="65000"/>
                    <a:lumOff val="35000"/>
                  </a:schemeClr>
                </a:solidFill>
              </a:rPr>
              <a:t>20 collisions are included in the analysis</a:t>
            </a:r>
          </a:p>
          <a:p>
            <a:pPr marL="0" indent="0">
              <a:buNone/>
            </a:pPr>
            <a:endParaRPr lang="en-US" sz="1200" dirty="0">
              <a:solidFill>
                <a:schemeClr val="tx1">
                  <a:lumMod val="65000"/>
                  <a:lumOff val="35000"/>
                </a:schemeClr>
              </a:solidFill>
            </a:endParaRPr>
          </a:p>
        </p:txBody>
      </p:sp>
      <p:sp>
        <p:nvSpPr>
          <p:cNvPr id="21" name="TextBox 20">
            <a:extLst>
              <a:ext uri="{FF2B5EF4-FFF2-40B4-BE49-F238E27FC236}">
                <a16:creationId xmlns:a16="http://schemas.microsoft.com/office/drawing/2014/main" id="{E0337D2E-925A-D74C-B0D4-87B7CA2113E0}"/>
              </a:ext>
            </a:extLst>
          </p:cNvPr>
          <p:cNvSpPr txBox="1"/>
          <p:nvPr/>
        </p:nvSpPr>
        <p:spPr>
          <a:xfrm>
            <a:off x="7750206" y="760231"/>
            <a:ext cx="3659743" cy="584775"/>
          </a:xfrm>
          <a:prstGeom prst="rect">
            <a:avLst/>
          </a:prstGeom>
          <a:noFill/>
        </p:spPr>
        <p:txBody>
          <a:bodyPr wrap="square" rtlCol="0">
            <a:spAutoFit/>
          </a:bodyPr>
          <a:lstStyle/>
          <a:p>
            <a:r>
              <a:rPr lang="en-US" sz="1600" dirty="0" smtClean="0">
                <a:solidFill>
                  <a:prstClr val="black"/>
                </a:solidFill>
              </a:rPr>
              <a:t>Collisions by Severity (2020-2022</a:t>
            </a:r>
            <a:r>
              <a:rPr lang="en-US" sz="1600" dirty="0">
                <a:solidFill>
                  <a:prstClr val="black"/>
                </a:solidFill>
              </a:rPr>
              <a:t>)</a:t>
            </a:r>
          </a:p>
          <a:p>
            <a:endParaRPr lang="en-US" sz="1600" dirty="0">
              <a:solidFill>
                <a:prstClr val="black"/>
              </a:solidFill>
            </a:endParaRPr>
          </a:p>
        </p:txBody>
      </p:sp>
      <p:graphicFrame>
        <p:nvGraphicFramePr>
          <p:cNvPr id="23" name="Chart 22"/>
          <p:cNvGraphicFramePr>
            <a:graphicFrameLocks/>
          </p:cNvGraphicFramePr>
          <p:nvPr>
            <p:extLst/>
          </p:nvPr>
        </p:nvGraphicFramePr>
        <p:xfrm>
          <a:off x="214313" y="3912727"/>
          <a:ext cx="5406647" cy="23530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ext uri="{D42A27DB-BD31-4B8C-83A1-F6EECF244321}">
                <p14:modId xmlns:p14="http://schemas.microsoft.com/office/powerpoint/2010/main" val="2640292724"/>
              </p:ext>
            </p:extLst>
          </p:nvPr>
        </p:nvGraphicFramePr>
        <p:xfrm>
          <a:off x="5225471" y="1102113"/>
          <a:ext cx="4042492" cy="20414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a:graphicFrameLocks/>
          </p:cNvGraphicFramePr>
          <p:nvPr>
            <p:extLst>
              <p:ext uri="{D42A27DB-BD31-4B8C-83A1-F6EECF244321}">
                <p14:modId xmlns:p14="http://schemas.microsoft.com/office/powerpoint/2010/main" val="1519018870"/>
              </p:ext>
            </p:extLst>
          </p:nvPr>
        </p:nvGraphicFramePr>
        <p:xfrm>
          <a:off x="8494335" y="835791"/>
          <a:ext cx="3534892" cy="22856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p:cNvGraphicFramePr>
            <a:graphicFrameLocks/>
          </p:cNvGraphicFramePr>
          <p:nvPr>
            <p:extLst/>
          </p:nvPr>
        </p:nvGraphicFramePr>
        <p:xfrm>
          <a:off x="5561937" y="3904393"/>
          <a:ext cx="6408752" cy="2791006"/>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p:cNvSpPr/>
          <p:nvPr/>
        </p:nvSpPr>
        <p:spPr>
          <a:xfrm>
            <a:off x="3711844" y="1117627"/>
            <a:ext cx="1769047" cy="22048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9457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238696" y="-127925"/>
            <a:ext cx="10515600" cy="1325563"/>
          </a:xfrm>
        </p:spPr>
        <p:txBody>
          <a:bodyPr>
            <a:normAutofit/>
          </a:bodyPr>
          <a:lstStyle/>
          <a:p>
            <a:r>
              <a:rPr lang="en-US" dirty="0" smtClean="0">
                <a:solidFill>
                  <a:srgbClr val="FFC000"/>
                </a:solidFill>
              </a:rPr>
              <a:t>High Injury Network- Fort Bragg</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23</a:t>
            </a:fld>
            <a:endParaRPr lang="en-US" dirty="0">
              <a:solidFill>
                <a:prstClr val="black">
                  <a:tint val="75000"/>
                </a:prstClr>
              </a:solidFill>
            </a:endParaRPr>
          </a:p>
        </p:txBody>
      </p:sp>
      <p:graphicFrame>
        <p:nvGraphicFramePr>
          <p:cNvPr id="11" name="Table 10"/>
          <p:cNvGraphicFramePr>
            <a:graphicFrameLocks noGrp="1"/>
          </p:cNvGraphicFramePr>
          <p:nvPr>
            <p:extLst/>
          </p:nvPr>
        </p:nvGraphicFramePr>
        <p:xfrm>
          <a:off x="238696" y="1103703"/>
          <a:ext cx="5942298" cy="1918990"/>
        </p:xfrm>
        <a:graphic>
          <a:graphicData uri="http://schemas.openxmlformats.org/drawingml/2006/table">
            <a:tbl>
              <a:tblPr firstRow="1" firstCol="1" bandRow="1">
                <a:tableStyleId>{5C22544A-7EE6-4342-B048-85BDC9FD1C3A}</a:tableStyleId>
              </a:tblPr>
              <a:tblGrid>
                <a:gridCol w="329895">
                  <a:extLst>
                    <a:ext uri="{9D8B030D-6E8A-4147-A177-3AD203B41FA5}">
                      <a16:colId xmlns:a16="http://schemas.microsoft.com/office/drawing/2014/main" val="124183453"/>
                    </a:ext>
                  </a:extLst>
                </a:gridCol>
                <a:gridCol w="1637198">
                  <a:extLst>
                    <a:ext uri="{9D8B030D-6E8A-4147-A177-3AD203B41FA5}">
                      <a16:colId xmlns:a16="http://schemas.microsoft.com/office/drawing/2014/main" val="116185370"/>
                    </a:ext>
                  </a:extLst>
                </a:gridCol>
                <a:gridCol w="692461">
                  <a:extLst>
                    <a:ext uri="{9D8B030D-6E8A-4147-A177-3AD203B41FA5}">
                      <a16:colId xmlns:a16="http://schemas.microsoft.com/office/drawing/2014/main" val="2819661723"/>
                    </a:ext>
                  </a:extLst>
                </a:gridCol>
                <a:gridCol w="703691">
                  <a:extLst>
                    <a:ext uri="{9D8B030D-6E8A-4147-A177-3AD203B41FA5}">
                      <a16:colId xmlns:a16="http://schemas.microsoft.com/office/drawing/2014/main" val="1058959230"/>
                    </a:ext>
                  </a:extLst>
                </a:gridCol>
                <a:gridCol w="764078">
                  <a:extLst>
                    <a:ext uri="{9D8B030D-6E8A-4147-A177-3AD203B41FA5}">
                      <a16:colId xmlns:a16="http://schemas.microsoft.com/office/drawing/2014/main" val="2478959083"/>
                    </a:ext>
                  </a:extLst>
                </a:gridCol>
                <a:gridCol w="930845">
                  <a:extLst>
                    <a:ext uri="{9D8B030D-6E8A-4147-A177-3AD203B41FA5}">
                      <a16:colId xmlns:a16="http://schemas.microsoft.com/office/drawing/2014/main" val="3148275787"/>
                    </a:ext>
                  </a:extLst>
                </a:gridCol>
                <a:gridCol w="884130">
                  <a:extLst>
                    <a:ext uri="{9D8B030D-6E8A-4147-A177-3AD203B41FA5}">
                      <a16:colId xmlns:a16="http://schemas.microsoft.com/office/drawing/2014/main" val="990577393"/>
                    </a:ext>
                  </a:extLst>
                </a:gridCol>
              </a:tblGrid>
              <a:tr h="542307">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ID</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smtClean="0">
                          <a:effectLst/>
                          <a:latin typeface="Segoe UI" panose="020B0502040204020203" pitchFamily="34" charset="0"/>
                          <a:cs typeface="Segoe UI" panose="020B0502040204020203" pitchFamily="34" charset="0"/>
                        </a:rPr>
                        <a:t>Intersections</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smtClean="0">
                          <a:effectLst/>
                          <a:latin typeface="Segoe UI" panose="020B0502040204020203" pitchFamily="34" charset="0"/>
                          <a:cs typeface="Segoe UI" panose="020B0502040204020203" pitchFamily="34" charset="0"/>
                        </a:rPr>
                        <a:t>Total Injury Collisions </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Killed </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Severe Injury</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Pedestrian/ Bicycle</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EPDO Score</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735657113"/>
                  </a:ext>
                </a:extLst>
              </a:tr>
              <a:tr h="277548">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0000"/>
                        </a:lnSpc>
                        <a:spcBef>
                          <a:spcPts val="0"/>
                        </a:spcBef>
                        <a:spcAft>
                          <a:spcPts val="600"/>
                        </a:spcAft>
                      </a:pPr>
                      <a:r>
                        <a:rPr lang="en-US" sz="900" dirty="0" smtClean="0">
                          <a:solidFill>
                            <a:schemeClr val="tx1"/>
                          </a:solidFill>
                          <a:effectLst/>
                          <a:latin typeface="Segoe UI" panose="020B0502040204020203" pitchFamily="34" charset="0"/>
                          <a:cs typeface="Segoe UI" panose="020B0502040204020203" pitchFamily="34" charset="0"/>
                        </a:rPr>
                        <a:t>E/W Oak St &amp; S Main St</a:t>
                      </a:r>
                      <a:endParaRPr lang="en-US" sz="9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7</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4</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206</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596154685"/>
                  </a:ext>
                </a:extLst>
              </a:tr>
              <a:tr h="259899">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2</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0000"/>
                        </a:lnSpc>
                        <a:spcBef>
                          <a:spcPts val="0"/>
                        </a:spcBef>
                        <a:spcAft>
                          <a:spcPts val="600"/>
                        </a:spcAft>
                      </a:pPr>
                      <a:r>
                        <a:rPr lang="en-US" sz="900" dirty="0" smtClean="0">
                          <a:effectLst/>
                          <a:latin typeface="Segoe UI" panose="020B0502040204020203" pitchFamily="34" charset="0"/>
                          <a:cs typeface="Segoe UI" panose="020B0502040204020203" pitchFamily="34" charset="0"/>
                        </a:rPr>
                        <a:t>E/W </a:t>
                      </a:r>
                      <a:r>
                        <a:rPr lang="en-US" sz="900" dirty="0">
                          <a:effectLst/>
                          <a:latin typeface="Segoe UI" panose="020B0502040204020203" pitchFamily="34" charset="0"/>
                          <a:cs typeface="Segoe UI" panose="020B0502040204020203" pitchFamily="34" charset="0"/>
                        </a:rPr>
                        <a:t>Bush St &amp; N Main St</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3</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182</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648962486"/>
                  </a:ext>
                </a:extLst>
              </a:tr>
              <a:tr h="350430">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3</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0000"/>
                        </a:lnSpc>
                        <a:spcBef>
                          <a:spcPts val="0"/>
                        </a:spcBef>
                        <a:spcAft>
                          <a:spcPts val="600"/>
                        </a:spcAft>
                      </a:pPr>
                      <a:r>
                        <a:rPr lang="en-US" sz="900" dirty="0">
                          <a:effectLst/>
                          <a:latin typeface="Segoe UI" panose="020B0502040204020203" pitchFamily="34" charset="0"/>
                          <a:cs typeface="Segoe UI" panose="020B0502040204020203" pitchFamily="34" charset="0"/>
                        </a:rPr>
                        <a:t>E Chestnut St &amp; S Franklin St</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2</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171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717212379"/>
                  </a:ext>
                </a:extLst>
              </a:tr>
              <a:tr h="239739">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4</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0000"/>
                        </a:lnSpc>
                        <a:spcBef>
                          <a:spcPts val="0"/>
                        </a:spcBef>
                        <a:spcAft>
                          <a:spcPts val="600"/>
                        </a:spcAft>
                      </a:pPr>
                      <a:r>
                        <a:rPr lang="en-US" sz="900" dirty="0">
                          <a:effectLst/>
                          <a:latin typeface="Segoe UI" panose="020B0502040204020203" pitchFamily="34" charset="0"/>
                          <a:cs typeface="Segoe UI" panose="020B0502040204020203" pitchFamily="34" charset="0"/>
                        </a:rPr>
                        <a:t>E Pine St &amp; N Corry St</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165</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572770904"/>
                  </a:ext>
                </a:extLst>
              </a:tr>
              <a:tr h="249067">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5</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0000"/>
                        </a:lnSpc>
                        <a:spcBef>
                          <a:spcPts val="0"/>
                        </a:spcBef>
                        <a:spcAft>
                          <a:spcPts val="600"/>
                        </a:spcAft>
                      </a:pPr>
                      <a:r>
                        <a:rPr lang="en-US" sz="900" dirty="0">
                          <a:effectLst/>
                          <a:latin typeface="Segoe UI" panose="020B0502040204020203" pitchFamily="34" charset="0"/>
                          <a:cs typeface="Segoe UI" panose="020B0502040204020203" pitchFamily="34" charset="0"/>
                        </a:rPr>
                        <a:t>Walnut St &amp; S Main </a:t>
                      </a:r>
                      <a:r>
                        <a:rPr lang="en-US" sz="900" dirty="0" smtClean="0">
                          <a:effectLst/>
                          <a:latin typeface="Segoe UI" panose="020B0502040204020203" pitchFamily="34" charset="0"/>
                          <a:cs typeface="Segoe UI" panose="020B0502040204020203" pitchFamily="34" charset="0"/>
                        </a:rPr>
                        <a:t>St</a:t>
                      </a:r>
                    </a:p>
                  </a:txBody>
                  <a:tcPr marL="68580" marR="68580" marT="0" marB="0" anchor="ctr"/>
                </a:tc>
                <a:tc>
                  <a:txBody>
                    <a:bodyPr/>
                    <a:lstStyle/>
                    <a:p>
                      <a:pPr marL="0" marR="0" algn="ctr">
                        <a:lnSpc>
                          <a:spcPct val="105000"/>
                        </a:lnSpc>
                        <a:spcBef>
                          <a:spcPts val="0"/>
                        </a:spcBef>
                        <a:spcAft>
                          <a:spcPts val="600"/>
                        </a:spcAft>
                      </a:pPr>
                      <a:r>
                        <a:rPr lang="en-US" sz="900" dirty="0" smtClean="0">
                          <a:effectLst/>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165</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267906263"/>
                  </a:ext>
                </a:extLst>
              </a:tr>
            </a:tbl>
          </a:graphicData>
        </a:graphic>
      </p:graphicFrame>
      <p:graphicFrame>
        <p:nvGraphicFramePr>
          <p:cNvPr id="15" name="Table 14"/>
          <p:cNvGraphicFramePr>
            <a:graphicFrameLocks noGrp="1"/>
          </p:cNvGraphicFramePr>
          <p:nvPr>
            <p:extLst/>
          </p:nvPr>
        </p:nvGraphicFramePr>
        <p:xfrm>
          <a:off x="238696" y="3219535"/>
          <a:ext cx="5942298" cy="2051902"/>
        </p:xfrm>
        <a:graphic>
          <a:graphicData uri="http://schemas.openxmlformats.org/drawingml/2006/table">
            <a:tbl>
              <a:tblPr firstRow="1" firstCol="1" bandRow="1">
                <a:tableStyleId>{5C22544A-7EE6-4342-B048-85BDC9FD1C3A}</a:tableStyleId>
              </a:tblPr>
              <a:tblGrid>
                <a:gridCol w="270187">
                  <a:extLst>
                    <a:ext uri="{9D8B030D-6E8A-4147-A177-3AD203B41FA5}">
                      <a16:colId xmlns:a16="http://schemas.microsoft.com/office/drawing/2014/main" val="2691278128"/>
                    </a:ext>
                  </a:extLst>
                </a:gridCol>
                <a:gridCol w="1680864">
                  <a:extLst>
                    <a:ext uri="{9D8B030D-6E8A-4147-A177-3AD203B41FA5}">
                      <a16:colId xmlns:a16="http://schemas.microsoft.com/office/drawing/2014/main" val="4053547402"/>
                    </a:ext>
                  </a:extLst>
                </a:gridCol>
                <a:gridCol w="681790">
                  <a:extLst>
                    <a:ext uri="{9D8B030D-6E8A-4147-A177-3AD203B41FA5}">
                      <a16:colId xmlns:a16="http://schemas.microsoft.com/office/drawing/2014/main" val="207952813"/>
                    </a:ext>
                  </a:extLst>
                </a:gridCol>
                <a:gridCol w="531620">
                  <a:extLst>
                    <a:ext uri="{9D8B030D-6E8A-4147-A177-3AD203B41FA5}">
                      <a16:colId xmlns:a16="http://schemas.microsoft.com/office/drawing/2014/main" val="885174277"/>
                    </a:ext>
                  </a:extLst>
                </a:gridCol>
                <a:gridCol w="703691">
                  <a:extLst>
                    <a:ext uri="{9D8B030D-6E8A-4147-A177-3AD203B41FA5}">
                      <a16:colId xmlns:a16="http://schemas.microsoft.com/office/drawing/2014/main" val="4051976112"/>
                    </a:ext>
                  </a:extLst>
                </a:gridCol>
                <a:gridCol w="711641">
                  <a:extLst>
                    <a:ext uri="{9D8B030D-6E8A-4147-A177-3AD203B41FA5}">
                      <a16:colId xmlns:a16="http://schemas.microsoft.com/office/drawing/2014/main" val="2376472111"/>
                    </a:ext>
                  </a:extLst>
                </a:gridCol>
                <a:gridCol w="596348">
                  <a:extLst>
                    <a:ext uri="{9D8B030D-6E8A-4147-A177-3AD203B41FA5}">
                      <a16:colId xmlns:a16="http://schemas.microsoft.com/office/drawing/2014/main" val="2574024373"/>
                    </a:ext>
                  </a:extLst>
                </a:gridCol>
                <a:gridCol w="766157">
                  <a:extLst>
                    <a:ext uri="{9D8B030D-6E8A-4147-A177-3AD203B41FA5}">
                      <a16:colId xmlns:a16="http://schemas.microsoft.com/office/drawing/2014/main" val="2019461972"/>
                    </a:ext>
                  </a:extLst>
                </a:gridCol>
              </a:tblGrid>
              <a:tr h="437845">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ID</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Corridors </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Total Injury Collisions </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Killed </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Severe Injury</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Pedestrian/ Bicycle</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Length (miles)</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EPDO Score</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4126984350"/>
                  </a:ext>
                </a:extLst>
              </a:tr>
              <a:tr h="306312">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A</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S Main St: </a:t>
                      </a:r>
                      <a:r>
                        <a:rPr lang="en-US" sz="900" dirty="0" smtClean="0">
                          <a:effectLst/>
                          <a:latin typeface="Segoe UI" panose="020B0502040204020203" pitchFamily="34" charset="0"/>
                          <a:cs typeface="Segoe UI" panose="020B0502040204020203" pitchFamily="34" charset="0"/>
                        </a:rPr>
                        <a:t>Fort</a:t>
                      </a:r>
                      <a:r>
                        <a:rPr lang="en-US" sz="900" baseline="0" dirty="0" smtClean="0">
                          <a:effectLst/>
                          <a:latin typeface="Segoe UI" panose="020B0502040204020203" pitchFamily="34" charset="0"/>
                          <a:cs typeface="Segoe UI" panose="020B0502040204020203" pitchFamily="34" charset="0"/>
                        </a:rPr>
                        <a:t> Bragg City Limit </a:t>
                      </a:r>
                      <a:r>
                        <a:rPr lang="en-US" sz="900" dirty="0" smtClean="0">
                          <a:effectLst/>
                          <a:latin typeface="Segoe UI" panose="020B0502040204020203" pitchFamily="34" charset="0"/>
                          <a:cs typeface="Segoe UI" panose="020B0502040204020203" pitchFamily="34" charset="0"/>
                        </a:rPr>
                        <a:t>to E/W Oak</a:t>
                      </a:r>
                      <a:r>
                        <a:rPr lang="en-US" sz="900" baseline="0" dirty="0" smtClean="0">
                          <a:effectLst/>
                          <a:latin typeface="Segoe UI" panose="020B0502040204020203" pitchFamily="34" charset="0"/>
                          <a:cs typeface="Segoe UI" panose="020B0502040204020203" pitchFamily="34" charset="0"/>
                        </a:rPr>
                        <a:t> St </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9</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3</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smtClean="0">
                          <a:effectLst/>
                          <a:latin typeface="Segoe UI" panose="020B0502040204020203" pitchFamily="34" charset="0"/>
                          <a:cs typeface="Segoe UI" panose="020B0502040204020203" pitchFamily="34" charset="0"/>
                        </a:rPr>
                        <a:t>1.0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233</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765338911"/>
                  </a:ext>
                </a:extLst>
              </a:tr>
              <a:tr h="291897">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B</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solidFill>
                            <a:schemeClr val="tx1"/>
                          </a:solidFill>
                          <a:effectLst/>
                          <a:latin typeface="Segoe UI" panose="020B0502040204020203" pitchFamily="34" charset="0"/>
                          <a:cs typeface="Segoe UI" panose="020B0502040204020203" pitchFamily="34" charset="0"/>
                        </a:rPr>
                        <a:t>N Harbor </a:t>
                      </a:r>
                      <a:r>
                        <a:rPr lang="en-US" sz="900" dirty="0" err="1">
                          <a:solidFill>
                            <a:schemeClr val="tx1"/>
                          </a:solidFill>
                          <a:effectLst/>
                          <a:latin typeface="Segoe UI" panose="020B0502040204020203" pitchFamily="34" charset="0"/>
                          <a:cs typeface="Segoe UI" panose="020B0502040204020203" pitchFamily="34" charset="0"/>
                        </a:rPr>
                        <a:t>Dr</a:t>
                      </a:r>
                      <a:r>
                        <a:rPr lang="en-US" sz="900" dirty="0">
                          <a:solidFill>
                            <a:schemeClr val="tx1"/>
                          </a:solidFill>
                          <a:effectLst/>
                          <a:latin typeface="Segoe UI" panose="020B0502040204020203" pitchFamily="34" charset="0"/>
                          <a:cs typeface="Segoe UI" panose="020B0502040204020203" pitchFamily="34" charset="0"/>
                        </a:rPr>
                        <a:t>: </a:t>
                      </a:r>
                      <a:r>
                        <a:rPr lang="en-US" sz="900" dirty="0" smtClean="0">
                          <a:solidFill>
                            <a:schemeClr val="tx1"/>
                          </a:solidFill>
                          <a:effectLst/>
                          <a:latin typeface="Segoe UI" panose="020B0502040204020203" pitchFamily="34" charset="0"/>
                          <a:cs typeface="Segoe UI" panose="020B0502040204020203" pitchFamily="34" charset="0"/>
                        </a:rPr>
                        <a:t>S Main St to Dock St &amp; City limits (South) to Woodward </a:t>
                      </a:r>
                      <a:r>
                        <a:rPr lang="en-US" sz="900" dirty="0">
                          <a:solidFill>
                            <a:schemeClr val="tx1"/>
                          </a:solidFill>
                          <a:effectLst/>
                          <a:latin typeface="Segoe UI" panose="020B0502040204020203" pitchFamily="34" charset="0"/>
                          <a:cs typeface="Segoe UI" panose="020B0502040204020203" pitchFamily="34" charset="0"/>
                        </a:rPr>
                        <a:t>St</a:t>
                      </a:r>
                      <a:endParaRPr lang="en-US" sz="9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b="0" dirty="0" smtClean="0">
                          <a:solidFill>
                            <a:schemeClr val="tx1"/>
                          </a:solidFill>
                          <a:effectLst/>
                          <a:latin typeface="Segoe UI" panose="020B0502040204020203" pitchFamily="34" charset="0"/>
                          <a:cs typeface="Segoe UI" panose="020B0502040204020203" pitchFamily="34" charset="0"/>
                        </a:rPr>
                        <a:t>4</a:t>
                      </a:r>
                      <a:endParaRPr lang="en-US" sz="9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0.8</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182</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594349082"/>
                  </a:ext>
                </a:extLst>
              </a:tr>
              <a:tr h="291897">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C</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solidFill>
                            <a:schemeClr val="tx1"/>
                          </a:solidFill>
                          <a:effectLst/>
                          <a:latin typeface="Segoe UI" panose="020B0502040204020203" pitchFamily="34" charset="0"/>
                          <a:cs typeface="Segoe UI" panose="020B0502040204020203" pitchFamily="34" charset="0"/>
                        </a:rPr>
                        <a:t>W Oak: </a:t>
                      </a:r>
                      <a:r>
                        <a:rPr lang="en-US" sz="900" dirty="0" smtClean="0">
                          <a:solidFill>
                            <a:schemeClr val="tx1"/>
                          </a:solidFill>
                          <a:effectLst/>
                          <a:latin typeface="Segoe UI" panose="020B0502040204020203" pitchFamily="34" charset="0"/>
                          <a:cs typeface="Segoe UI" panose="020B0502040204020203" pitchFamily="34" charset="0"/>
                        </a:rPr>
                        <a:t>N </a:t>
                      </a:r>
                      <a:r>
                        <a:rPr lang="en-US" sz="900" dirty="0">
                          <a:solidFill>
                            <a:schemeClr val="tx1"/>
                          </a:solidFill>
                          <a:effectLst/>
                          <a:latin typeface="Segoe UI" panose="020B0502040204020203" pitchFamily="34" charset="0"/>
                          <a:cs typeface="Segoe UI" panose="020B0502040204020203" pitchFamily="34" charset="0"/>
                        </a:rPr>
                        <a:t>Main St to </a:t>
                      </a:r>
                      <a:r>
                        <a:rPr lang="en-US" sz="900" dirty="0" smtClean="0">
                          <a:solidFill>
                            <a:schemeClr val="tx1"/>
                          </a:solidFill>
                          <a:effectLst/>
                          <a:latin typeface="Segoe UI" panose="020B0502040204020203" pitchFamily="34" charset="0"/>
                          <a:cs typeface="Segoe UI" panose="020B0502040204020203" pitchFamily="34" charset="0"/>
                        </a:rPr>
                        <a:t>Chief </a:t>
                      </a:r>
                      <a:r>
                        <a:rPr lang="en-US" sz="900" dirty="0" err="1">
                          <a:solidFill>
                            <a:schemeClr val="tx1"/>
                          </a:solidFill>
                          <a:effectLst/>
                          <a:latin typeface="Segoe UI" panose="020B0502040204020203" pitchFamily="34" charset="0"/>
                          <a:cs typeface="Segoe UI" panose="020B0502040204020203" pitchFamily="34" charset="0"/>
                        </a:rPr>
                        <a:t>Celeri</a:t>
                      </a:r>
                      <a:r>
                        <a:rPr lang="en-US" sz="900" dirty="0">
                          <a:solidFill>
                            <a:schemeClr val="tx1"/>
                          </a:solidFill>
                          <a:effectLst/>
                          <a:latin typeface="Segoe UI" panose="020B0502040204020203" pitchFamily="34" charset="0"/>
                          <a:cs typeface="Segoe UI" panose="020B0502040204020203" pitchFamily="34" charset="0"/>
                        </a:rPr>
                        <a:t> </a:t>
                      </a:r>
                      <a:r>
                        <a:rPr lang="en-US" sz="900" dirty="0" err="1">
                          <a:solidFill>
                            <a:schemeClr val="tx1"/>
                          </a:solidFill>
                          <a:effectLst/>
                          <a:latin typeface="Segoe UI" panose="020B0502040204020203" pitchFamily="34" charset="0"/>
                          <a:cs typeface="Segoe UI" panose="020B0502040204020203" pitchFamily="34" charset="0"/>
                        </a:rPr>
                        <a:t>Dr</a:t>
                      </a:r>
                      <a:r>
                        <a:rPr lang="en-US" sz="900" dirty="0">
                          <a:solidFill>
                            <a:schemeClr val="tx1"/>
                          </a:solidFill>
                          <a:effectLst/>
                          <a:latin typeface="Segoe UI" panose="020B0502040204020203" pitchFamily="34" charset="0"/>
                          <a:cs typeface="Segoe UI" panose="020B0502040204020203" pitchFamily="34" charset="0"/>
                        </a:rPr>
                        <a:t> </a:t>
                      </a:r>
                      <a:endParaRPr lang="en-US" sz="9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2</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0.2</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171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168170950"/>
                  </a:ext>
                </a:extLst>
              </a:tr>
              <a:tr h="291897">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D</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E Pine St: </a:t>
                      </a:r>
                      <a:r>
                        <a:rPr lang="en-US" sz="900" dirty="0" smtClean="0">
                          <a:effectLst/>
                          <a:latin typeface="Segoe UI" panose="020B0502040204020203" pitchFamily="34" charset="0"/>
                          <a:cs typeface="Segoe UI" panose="020B0502040204020203" pitchFamily="34" charset="0"/>
                        </a:rPr>
                        <a:t>N </a:t>
                      </a:r>
                      <a:r>
                        <a:rPr lang="en-US" sz="900" dirty="0">
                          <a:effectLst/>
                          <a:latin typeface="Segoe UI" panose="020B0502040204020203" pitchFamily="34" charset="0"/>
                          <a:cs typeface="Segoe UI" panose="020B0502040204020203" pitchFamily="34" charset="0"/>
                        </a:rPr>
                        <a:t>Main St to N </a:t>
                      </a:r>
                      <a:r>
                        <a:rPr lang="en-US" sz="900" dirty="0" smtClean="0">
                          <a:effectLst/>
                          <a:latin typeface="Segoe UI" panose="020B0502040204020203" pitchFamily="34" charset="0"/>
                          <a:cs typeface="Segoe UI" panose="020B0502040204020203" pitchFamily="34" charset="0"/>
                        </a:rPr>
                        <a:t>Harold St</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0.3</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165</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315312046"/>
                  </a:ext>
                </a:extLst>
              </a:tr>
              <a:tr h="291897">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E</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W Bush: </a:t>
                      </a:r>
                      <a:r>
                        <a:rPr lang="en-US" sz="900" dirty="0" smtClean="0">
                          <a:effectLst/>
                          <a:latin typeface="Segoe UI" panose="020B0502040204020203" pitchFamily="34" charset="0"/>
                          <a:cs typeface="Segoe UI" panose="020B0502040204020203" pitchFamily="34" charset="0"/>
                        </a:rPr>
                        <a:t>N </a:t>
                      </a:r>
                      <a:r>
                        <a:rPr lang="en-US" sz="900" dirty="0">
                          <a:effectLst/>
                          <a:latin typeface="Segoe UI" panose="020B0502040204020203" pitchFamily="34" charset="0"/>
                          <a:cs typeface="Segoe UI" panose="020B0502040204020203" pitchFamily="34" charset="0"/>
                        </a:rPr>
                        <a:t>Main St to West St</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effectLst/>
                          <a:latin typeface="Segoe UI" panose="020B0502040204020203" pitchFamily="34" charset="0"/>
                          <a:cs typeface="Segoe UI" panose="020B0502040204020203" pitchFamily="34" charset="0"/>
                        </a:rPr>
                        <a:t>0.1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dirty="0">
                          <a:effectLst/>
                          <a:latin typeface="Segoe UI" panose="020B0502040204020203" pitchFamily="34" charset="0"/>
                          <a:cs typeface="Segoe UI" panose="020B0502040204020203" pitchFamily="34" charset="0"/>
                        </a:rPr>
                        <a:t>165</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269468554"/>
                  </a:ext>
                </a:extLst>
              </a:tr>
            </a:tbl>
          </a:graphicData>
        </a:graphic>
      </p:graphicFrame>
      <p:sp>
        <p:nvSpPr>
          <p:cNvPr id="16" name="Content Placeholder 2"/>
          <p:cNvSpPr txBox="1">
            <a:spLocks/>
          </p:cNvSpPr>
          <p:nvPr/>
        </p:nvSpPr>
        <p:spPr>
          <a:xfrm>
            <a:off x="7638245" y="785873"/>
            <a:ext cx="2677636" cy="317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u="sng" dirty="0" smtClean="0">
                <a:solidFill>
                  <a:prstClr val="black"/>
                </a:solidFill>
              </a:rPr>
              <a:t>City of Fort Bragg (2020-2022)</a:t>
            </a:r>
            <a:endParaRPr lang="en-US" sz="1600" u="sng" dirty="0">
              <a:solidFill>
                <a:prstClr val="black"/>
              </a:solidFill>
            </a:endParaRPr>
          </a:p>
        </p:txBody>
      </p:sp>
      <p:sp>
        <p:nvSpPr>
          <p:cNvPr id="3" name="Rectangle 2"/>
          <p:cNvSpPr/>
          <p:nvPr/>
        </p:nvSpPr>
        <p:spPr>
          <a:xfrm>
            <a:off x="161845" y="6266936"/>
            <a:ext cx="6096000" cy="369332"/>
          </a:xfrm>
          <a:prstGeom prst="rect">
            <a:avLst/>
          </a:prstGeom>
        </p:spPr>
        <p:txBody>
          <a:bodyPr>
            <a:spAutoFit/>
          </a:bodyPr>
          <a:lstStyle/>
          <a:p>
            <a:r>
              <a:rPr lang="en-US" sz="900" dirty="0" smtClean="0">
                <a:latin typeface="Segoe UI" panose="020B0502040204020203" pitchFamily="34" charset="0"/>
                <a:cs typeface="Segoe UI" panose="020B0502040204020203" pitchFamily="34" charset="0"/>
              </a:rPr>
              <a:t>Existing </a:t>
            </a:r>
            <a:r>
              <a:rPr lang="en-US" sz="900" dirty="0">
                <a:latin typeface="Segoe UI" panose="020B0502040204020203" pitchFamily="34" charset="0"/>
                <a:cs typeface="Segoe UI" panose="020B0502040204020203" pitchFamily="34" charset="0"/>
              </a:rPr>
              <a:t>Roadway System: </a:t>
            </a:r>
            <a:r>
              <a:rPr lang="en-US" sz="900" dirty="0">
                <a:latin typeface="Segoe UI" panose="020B0502040204020203" pitchFamily="34" charset="0"/>
                <a:cs typeface="Segoe UI" panose="020B0502040204020203" pitchFamily="34" charset="0"/>
                <a:hlinkClick r:id="rId2"/>
              </a:rPr>
              <a:t>https://www.city.fortbragg.com/departments/community-development/general-plan-zoning-information/inland-land-use-development-and-general-plan/-</a:t>
            </a:r>
            <a:r>
              <a:rPr lang="en-US" sz="900" dirty="0" smtClean="0">
                <a:latin typeface="Segoe UI" panose="020B0502040204020203" pitchFamily="34" charset="0"/>
                <a:cs typeface="Segoe UI" panose="020B0502040204020203" pitchFamily="34" charset="0"/>
                <a:hlinkClick r:id="rId2"/>
              </a:rPr>
              <a:t>folder-42</a:t>
            </a:r>
            <a:r>
              <a:rPr lang="en-US" sz="900" dirty="0" smtClean="0">
                <a:latin typeface="Segoe UI" panose="020B0502040204020203" pitchFamily="34" charset="0"/>
                <a:cs typeface="Segoe UI" panose="020B0502040204020203" pitchFamily="34" charset="0"/>
              </a:rPr>
              <a:t> </a:t>
            </a:r>
            <a:endParaRPr lang="en-US" sz="900" dirty="0">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368" b="2761"/>
          <a:stretch/>
        </p:blipFill>
        <p:spPr>
          <a:xfrm>
            <a:off x="6456666" y="1067895"/>
            <a:ext cx="5130493" cy="5568373"/>
          </a:xfrm>
          <a:prstGeom prst="rect">
            <a:avLst/>
          </a:prstGeom>
        </p:spPr>
      </p:pic>
    </p:spTree>
    <p:extLst>
      <p:ext uri="{BB962C8B-B14F-4D97-AF65-F5344CB8AC3E}">
        <p14:creationId xmlns:p14="http://schemas.microsoft.com/office/powerpoint/2010/main" val="154121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242707" y="-96678"/>
            <a:ext cx="10515600" cy="1325563"/>
          </a:xfrm>
        </p:spPr>
        <p:txBody>
          <a:bodyPr>
            <a:normAutofit/>
          </a:bodyPr>
          <a:lstStyle/>
          <a:p>
            <a:r>
              <a:rPr lang="en-US" dirty="0" smtClean="0">
                <a:solidFill>
                  <a:srgbClr val="FFC000"/>
                </a:solidFill>
              </a:rPr>
              <a:t>Safety Projects-Fort Bragg</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24</a:t>
            </a:fld>
            <a:endParaRPr lang="en-US" dirty="0">
              <a:solidFill>
                <a:prstClr val="black">
                  <a:tint val="75000"/>
                </a:prstClr>
              </a:solidFill>
            </a:endParaRPr>
          </a:p>
        </p:txBody>
      </p:sp>
      <p:sp>
        <p:nvSpPr>
          <p:cNvPr id="10" name="TextBox 9"/>
          <p:cNvSpPr txBox="1"/>
          <p:nvPr/>
        </p:nvSpPr>
        <p:spPr>
          <a:xfrm>
            <a:off x="270781" y="853951"/>
            <a:ext cx="5421746" cy="369332"/>
          </a:xfrm>
          <a:prstGeom prst="rect">
            <a:avLst/>
          </a:prstGeom>
          <a:noFill/>
        </p:spPr>
        <p:txBody>
          <a:bodyPr wrap="square" rtlCol="0">
            <a:spAutoFit/>
          </a:bodyPr>
          <a:lstStyle/>
          <a:p>
            <a:r>
              <a:rPr lang="en-US" dirty="0" smtClean="0"/>
              <a:t>Non- Signalized Intersections </a:t>
            </a:r>
            <a:endParaRPr lang="en-US" dirty="0"/>
          </a:p>
        </p:txBody>
      </p:sp>
      <p:graphicFrame>
        <p:nvGraphicFramePr>
          <p:cNvPr id="11" name="Table 10"/>
          <p:cNvGraphicFramePr>
            <a:graphicFrameLocks noGrp="1"/>
          </p:cNvGraphicFramePr>
          <p:nvPr>
            <p:extLst/>
          </p:nvPr>
        </p:nvGraphicFramePr>
        <p:xfrm>
          <a:off x="344672" y="1167867"/>
          <a:ext cx="7501377" cy="1165371"/>
        </p:xfrm>
        <a:graphic>
          <a:graphicData uri="http://schemas.openxmlformats.org/drawingml/2006/table">
            <a:tbl>
              <a:tblPr firstRow="1" firstCol="1" bandRow="1">
                <a:tableStyleId>{5C22544A-7EE6-4342-B048-85BDC9FD1C3A}</a:tableStyleId>
              </a:tblPr>
              <a:tblGrid>
                <a:gridCol w="3361054">
                  <a:extLst>
                    <a:ext uri="{9D8B030D-6E8A-4147-A177-3AD203B41FA5}">
                      <a16:colId xmlns:a16="http://schemas.microsoft.com/office/drawing/2014/main" val="20000"/>
                    </a:ext>
                  </a:extLst>
                </a:gridCol>
                <a:gridCol w="1383632">
                  <a:extLst>
                    <a:ext uri="{9D8B030D-6E8A-4147-A177-3AD203B41FA5}">
                      <a16:colId xmlns:a16="http://schemas.microsoft.com/office/drawing/2014/main" val="3095102569"/>
                    </a:ext>
                  </a:extLst>
                </a:gridCol>
                <a:gridCol w="1275347">
                  <a:extLst>
                    <a:ext uri="{9D8B030D-6E8A-4147-A177-3AD203B41FA5}">
                      <a16:colId xmlns:a16="http://schemas.microsoft.com/office/drawing/2014/main" val="20002"/>
                    </a:ext>
                  </a:extLst>
                </a:gridCol>
                <a:gridCol w="1481344">
                  <a:extLst>
                    <a:ext uri="{9D8B030D-6E8A-4147-A177-3AD203B41FA5}">
                      <a16:colId xmlns:a16="http://schemas.microsoft.com/office/drawing/2014/main" val="20003"/>
                    </a:ext>
                  </a:extLst>
                </a:gridCol>
              </a:tblGrid>
              <a:tr h="399974">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93043">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1:  Improve Safety at Non-Signalized Intersections.</a:t>
                      </a: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6177">
                <a:tc>
                  <a:txBody>
                    <a:bodyPr/>
                    <a:lstStyle/>
                    <a:p>
                      <a:r>
                        <a:rPr lang="en-US" sz="1200" dirty="0" smtClean="0">
                          <a:latin typeface="Segoe UI" panose="020B0502040204020203" pitchFamily="34" charset="0"/>
                          <a:cs typeface="Segoe UI" panose="020B0502040204020203" pitchFamily="34" charset="0"/>
                        </a:rPr>
                        <a:t>E Chestnut St &amp; S Franklin St</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NS01NT</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3"/>
                  </a:ext>
                </a:extLst>
              </a:tr>
              <a:tr h="236177">
                <a:tc>
                  <a:txBody>
                    <a:bodyPr/>
                    <a:lstStyle/>
                    <a:p>
                      <a:r>
                        <a:rPr lang="en-US" sz="1200" dirty="0" smtClean="0">
                          <a:latin typeface="Segoe UI" panose="020B0502040204020203" pitchFamily="34" charset="0"/>
                          <a:cs typeface="Segoe UI" panose="020B0502040204020203" pitchFamily="34" charset="0"/>
                        </a:rPr>
                        <a:t>E Pine St &amp; N Corry St</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NS01NT</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12" name="TextBox 11"/>
          <p:cNvSpPr txBox="1"/>
          <p:nvPr/>
        </p:nvSpPr>
        <p:spPr>
          <a:xfrm>
            <a:off x="7954893" y="1167867"/>
            <a:ext cx="4029046" cy="954107"/>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NS01NT </a:t>
            </a:r>
            <a:r>
              <a:rPr lang="en-US" sz="1400" dirty="0"/>
              <a:t>– </a:t>
            </a:r>
            <a:r>
              <a:rPr lang="en-US" sz="1400" b="0" dirty="0"/>
              <a:t>Add intersection lighting (NS.I</a:t>
            </a:r>
            <a:r>
              <a:rPr lang="en-US" sz="1400" b="0" dirty="0" smtClean="0"/>
              <a:t>.)</a:t>
            </a:r>
          </a:p>
          <a:p>
            <a:r>
              <a:rPr lang="en-US" sz="1400" dirty="0" smtClean="0"/>
              <a:t>NS08 – </a:t>
            </a:r>
            <a:r>
              <a:rPr lang="en-US" sz="1400" b="0" dirty="0" smtClean="0"/>
              <a:t>Install/upgrade larger or additional stop signs or other intersection warning/regulatory signs</a:t>
            </a:r>
          </a:p>
        </p:txBody>
      </p:sp>
      <p:graphicFrame>
        <p:nvGraphicFramePr>
          <p:cNvPr id="9" name="Table 8"/>
          <p:cNvGraphicFramePr>
            <a:graphicFrameLocks noGrp="1"/>
          </p:cNvGraphicFramePr>
          <p:nvPr>
            <p:extLst/>
          </p:nvPr>
        </p:nvGraphicFramePr>
        <p:xfrm>
          <a:off x="344672" y="3970110"/>
          <a:ext cx="7501377" cy="2553673"/>
        </p:xfrm>
        <a:graphic>
          <a:graphicData uri="http://schemas.openxmlformats.org/drawingml/2006/table">
            <a:tbl>
              <a:tblPr firstRow="1" firstCol="1" bandRow="1">
                <a:tableStyleId>{5C22544A-7EE6-4342-B048-85BDC9FD1C3A}</a:tableStyleId>
              </a:tblPr>
              <a:tblGrid>
                <a:gridCol w="3389054">
                  <a:extLst>
                    <a:ext uri="{9D8B030D-6E8A-4147-A177-3AD203B41FA5}">
                      <a16:colId xmlns:a16="http://schemas.microsoft.com/office/drawing/2014/main" val="20000"/>
                    </a:ext>
                  </a:extLst>
                </a:gridCol>
                <a:gridCol w="1358149">
                  <a:extLst>
                    <a:ext uri="{9D8B030D-6E8A-4147-A177-3AD203B41FA5}">
                      <a16:colId xmlns:a16="http://schemas.microsoft.com/office/drawing/2014/main" val="2444549250"/>
                    </a:ext>
                  </a:extLst>
                </a:gridCol>
                <a:gridCol w="1291390">
                  <a:extLst>
                    <a:ext uri="{9D8B030D-6E8A-4147-A177-3AD203B41FA5}">
                      <a16:colId xmlns:a16="http://schemas.microsoft.com/office/drawing/2014/main" val="20002"/>
                    </a:ext>
                  </a:extLst>
                </a:gridCol>
                <a:gridCol w="1462784">
                  <a:extLst>
                    <a:ext uri="{9D8B030D-6E8A-4147-A177-3AD203B41FA5}">
                      <a16:colId xmlns:a16="http://schemas.microsoft.com/office/drawing/2014/main" val="20003"/>
                    </a:ext>
                  </a:extLst>
                </a:gridCol>
              </a:tblGrid>
              <a:tr h="399974">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90148">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3:  Improve Safety at Roadway</a:t>
                      </a:r>
                      <a:r>
                        <a:rPr lang="en-US" sz="1200" kern="1200" baseline="0" dirty="0" smtClean="0">
                          <a:effectLst/>
                          <a:latin typeface="Segoe UI" panose="020B0502040204020203" pitchFamily="34" charset="0"/>
                          <a:cs typeface="Segoe UI" panose="020B0502040204020203" pitchFamily="34" charset="0"/>
                        </a:rPr>
                        <a:t> Segments.</a:t>
                      </a:r>
                      <a:endParaRPr lang="en-US" sz="1200" kern="1200" dirty="0" smtClean="0">
                        <a:effectLst/>
                        <a:latin typeface="Segoe UI" panose="020B0502040204020203"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N Harbor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S Main St to Woodward St</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R01NT</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47709883"/>
                  </a:ext>
                </a:extLst>
              </a:tr>
              <a:tr h="208912">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E Pine St: N Main St to N Harold St</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R01NT</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R26</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334017989"/>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W Bush: N Main St to West St</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R01NT</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23465080"/>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Maple St:</a:t>
                      </a:r>
                      <a:r>
                        <a:rPr lang="en-US" sz="1200" b="1" baseline="0"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S Main St to S Harold St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R01NT</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R26</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660566369"/>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Willow St : S Harold St to Wall St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R01NT</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R26</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718606223"/>
                  </a:ext>
                </a:extLst>
              </a:tr>
              <a:tr h="2361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Elm St: Glass Beach</a:t>
                      </a:r>
                      <a:r>
                        <a:rPr lang="en-US" sz="1200" b="1" baseline="0"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a:t>
                      </a:r>
                      <a:r>
                        <a:rPr lang="en-US" sz="1200" b="1" baseline="0"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baseline="0"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to N Franklin St </a:t>
                      </a:r>
                      <a:endPar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R01NT</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smtClean="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257073438"/>
                  </a:ext>
                </a:extLst>
              </a:tr>
              <a:tr h="2361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W Oak St: Chief </a:t>
                      </a:r>
                      <a:r>
                        <a:rPr lang="en-US" sz="1200" dirty="0" err="1" smtClean="0">
                          <a:latin typeface="Segoe UI" panose="020B0502040204020203" pitchFamily="34" charset="0"/>
                          <a:cs typeface="Segoe UI" panose="020B0502040204020203" pitchFamily="34" charset="0"/>
                        </a:rPr>
                        <a:t>Celeri</a:t>
                      </a:r>
                      <a:r>
                        <a:rPr lang="en-US" sz="1200" dirty="0" smtClean="0">
                          <a:latin typeface="Segoe UI" panose="020B0502040204020203" pitchFamily="34" charset="0"/>
                          <a:cs typeface="Segoe UI" panose="020B0502040204020203" pitchFamily="34" charset="0"/>
                        </a:rPr>
                        <a:t> to S Main Street </a:t>
                      </a:r>
                      <a:endPar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smtClean="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R28</a:t>
                      </a:r>
                    </a:p>
                  </a:txBody>
                  <a:tcPr marL="68580" marR="68580" marT="0" marB="0" anchor="ctr"/>
                </a:tc>
                <a:extLst>
                  <a:ext uri="{0D108BD9-81ED-4DB2-BD59-A6C34878D82A}">
                    <a16:rowId xmlns:a16="http://schemas.microsoft.com/office/drawing/2014/main" val="2872292192"/>
                  </a:ext>
                </a:extLst>
              </a:tr>
              <a:tr h="2361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E Chestnut St: S Main Street to Dana St</a:t>
                      </a:r>
                      <a:endPar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smtClean="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R28</a:t>
                      </a:r>
                    </a:p>
                  </a:txBody>
                  <a:tcPr marL="68580" marR="68580" marT="0" marB="0" anchor="ctr"/>
                </a:tc>
                <a:extLst>
                  <a:ext uri="{0D108BD9-81ED-4DB2-BD59-A6C34878D82A}">
                    <a16:rowId xmlns:a16="http://schemas.microsoft.com/office/drawing/2014/main" val="867108394"/>
                  </a:ext>
                </a:extLst>
              </a:tr>
            </a:tbl>
          </a:graphicData>
        </a:graphic>
      </p:graphicFrame>
      <p:sp>
        <p:nvSpPr>
          <p:cNvPr id="13" name="TextBox 12"/>
          <p:cNvSpPr txBox="1"/>
          <p:nvPr/>
        </p:nvSpPr>
        <p:spPr>
          <a:xfrm>
            <a:off x="270781" y="3654496"/>
            <a:ext cx="5421746" cy="369332"/>
          </a:xfrm>
          <a:prstGeom prst="rect">
            <a:avLst/>
          </a:prstGeom>
          <a:noFill/>
        </p:spPr>
        <p:txBody>
          <a:bodyPr wrap="square" rtlCol="0">
            <a:spAutoFit/>
          </a:bodyPr>
          <a:lstStyle/>
          <a:p>
            <a:r>
              <a:rPr lang="en-US" dirty="0" smtClean="0"/>
              <a:t>Roadways </a:t>
            </a:r>
            <a:endParaRPr lang="en-US" dirty="0"/>
          </a:p>
        </p:txBody>
      </p:sp>
      <p:sp>
        <p:nvSpPr>
          <p:cNvPr id="14" name="TextBox 13"/>
          <p:cNvSpPr txBox="1"/>
          <p:nvPr/>
        </p:nvSpPr>
        <p:spPr>
          <a:xfrm>
            <a:off x="7946872" y="2547983"/>
            <a:ext cx="4029046" cy="1169551"/>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NS21PB </a:t>
            </a:r>
            <a:r>
              <a:rPr lang="en-US" sz="1400" dirty="0"/>
              <a:t>– </a:t>
            </a:r>
            <a:r>
              <a:rPr lang="en-US" sz="1400" b="0" dirty="0"/>
              <a:t>Install raised </a:t>
            </a:r>
            <a:r>
              <a:rPr lang="en-US" sz="1400" b="0" dirty="0" smtClean="0"/>
              <a:t>medians/refuge </a:t>
            </a:r>
            <a:r>
              <a:rPr lang="en-US" sz="1400" b="0" dirty="0"/>
              <a:t>islands (NS.I.) </a:t>
            </a:r>
            <a:endParaRPr lang="en-US" sz="1400" b="0" dirty="0" smtClean="0"/>
          </a:p>
          <a:p>
            <a:r>
              <a:rPr lang="en-US" sz="1400" dirty="0" smtClean="0"/>
              <a:t>NS23PB – </a:t>
            </a:r>
            <a:r>
              <a:rPr lang="en-US" sz="1400" b="0" dirty="0"/>
              <a:t>Install/upgrade pedestrian crossing at uncontrolled locations (with enhanced safety features)</a:t>
            </a:r>
            <a:endParaRPr lang="en-US" sz="1400" b="0" dirty="0" smtClean="0"/>
          </a:p>
        </p:txBody>
      </p:sp>
      <p:graphicFrame>
        <p:nvGraphicFramePr>
          <p:cNvPr id="17" name="Table 16"/>
          <p:cNvGraphicFramePr>
            <a:graphicFrameLocks noGrp="1"/>
          </p:cNvGraphicFramePr>
          <p:nvPr>
            <p:extLst/>
          </p:nvPr>
        </p:nvGraphicFramePr>
        <p:xfrm>
          <a:off x="344672" y="2547982"/>
          <a:ext cx="7501377" cy="971236"/>
        </p:xfrm>
        <a:graphic>
          <a:graphicData uri="http://schemas.openxmlformats.org/drawingml/2006/table">
            <a:tbl>
              <a:tblPr firstRow="1" firstCol="1" bandRow="1">
                <a:tableStyleId>{5C22544A-7EE6-4342-B048-85BDC9FD1C3A}</a:tableStyleId>
              </a:tblPr>
              <a:tblGrid>
                <a:gridCol w="3361054">
                  <a:extLst>
                    <a:ext uri="{9D8B030D-6E8A-4147-A177-3AD203B41FA5}">
                      <a16:colId xmlns:a16="http://schemas.microsoft.com/office/drawing/2014/main" val="20000"/>
                    </a:ext>
                  </a:extLst>
                </a:gridCol>
                <a:gridCol w="1383632">
                  <a:extLst>
                    <a:ext uri="{9D8B030D-6E8A-4147-A177-3AD203B41FA5}">
                      <a16:colId xmlns:a16="http://schemas.microsoft.com/office/drawing/2014/main" val="3095102569"/>
                    </a:ext>
                  </a:extLst>
                </a:gridCol>
                <a:gridCol w="1275347">
                  <a:extLst>
                    <a:ext uri="{9D8B030D-6E8A-4147-A177-3AD203B41FA5}">
                      <a16:colId xmlns:a16="http://schemas.microsoft.com/office/drawing/2014/main" val="20002"/>
                    </a:ext>
                  </a:extLst>
                </a:gridCol>
                <a:gridCol w="1481344">
                  <a:extLst>
                    <a:ext uri="{9D8B030D-6E8A-4147-A177-3AD203B41FA5}">
                      <a16:colId xmlns:a16="http://schemas.microsoft.com/office/drawing/2014/main" val="20003"/>
                    </a:ext>
                  </a:extLst>
                </a:gridCol>
              </a:tblGrid>
              <a:tr h="427829">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88916">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2:  Improve Pedestrian Safety at Non-Signalized Intersection.</a:t>
                      </a: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54491">
                <a:tc>
                  <a:txBody>
                    <a:bodyPr/>
                    <a:lstStyle/>
                    <a:p>
                      <a:r>
                        <a:rPr lang="en-US" sz="1200" dirty="0" smtClean="0">
                          <a:latin typeface="Segoe UI" panose="020B0502040204020203" pitchFamily="34" charset="0"/>
                          <a:cs typeface="Segoe UI" panose="020B0502040204020203" pitchFamily="34" charset="0"/>
                        </a:rPr>
                        <a:t>S Lincoln St &amp; Willow St </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NS21PB</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NS23PB</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18" name="TextBox 17"/>
          <p:cNvSpPr txBox="1"/>
          <p:nvPr/>
        </p:nvSpPr>
        <p:spPr>
          <a:xfrm>
            <a:off x="7946872" y="3970110"/>
            <a:ext cx="4029046" cy="954107"/>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R01NT – </a:t>
            </a:r>
            <a:r>
              <a:rPr lang="en-US" sz="1400" b="0" dirty="0"/>
              <a:t>Add segment lighting </a:t>
            </a:r>
            <a:endParaRPr lang="en-US" sz="1400" b="0" dirty="0" smtClean="0"/>
          </a:p>
          <a:p>
            <a:r>
              <a:rPr lang="en-US" sz="1400" dirty="0" smtClean="0"/>
              <a:t>R26 – </a:t>
            </a:r>
            <a:r>
              <a:rPr lang="en-US" sz="1400" b="0" dirty="0"/>
              <a:t>Install dynamic/variable speed warning </a:t>
            </a:r>
            <a:r>
              <a:rPr lang="en-US" sz="1400" b="0" dirty="0" smtClean="0"/>
              <a:t>signs</a:t>
            </a:r>
          </a:p>
          <a:p>
            <a:r>
              <a:rPr lang="en-US" sz="1400" dirty="0" smtClean="0"/>
              <a:t>R28 </a:t>
            </a:r>
            <a:r>
              <a:rPr lang="en-US" sz="1400" dirty="0"/>
              <a:t>– </a:t>
            </a:r>
            <a:r>
              <a:rPr lang="en-US" sz="1400" b="0" dirty="0"/>
              <a:t>Install edge-lines and centerlines </a:t>
            </a:r>
            <a:endParaRPr lang="en-US" sz="1400" b="0" dirty="0" smtClean="0"/>
          </a:p>
        </p:txBody>
      </p:sp>
    </p:spTree>
    <p:extLst>
      <p:ext uri="{BB962C8B-B14F-4D97-AF65-F5344CB8AC3E}">
        <p14:creationId xmlns:p14="http://schemas.microsoft.com/office/powerpoint/2010/main" val="3351597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242707" y="-96678"/>
            <a:ext cx="10515600" cy="1325563"/>
          </a:xfrm>
        </p:spPr>
        <p:txBody>
          <a:bodyPr>
            <a:normAutofit/>
          </a:bodyPr>
          <a:lstStyle/>
          <a:p>
            <a:r>
              <a:rPr lang="en-US" dirty="0" smtClean="0">
                <a:solidFill>
                  <a:srgbClr val="FFC000"/>
                </a:solidFill>
              </a:rPr>
              <a:t>Safety Projects-Fort Bragg</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25</a:t>
            </a:fld>
            <a:endParaRPr lang="en-US" dirty="0">
              <a:solidFill>
                <a:prstClr val="black">
                  <a:tint val="75000"/>
                </a:prstClr>
              </a:solidFill>
            </a:endParaRPr>
          </a:p>
        </p:txBody>
      </p:sp>
      <p:graphicFrame>
        <p:nvGraphicFramePr>
          <p:cNvPr id="9" name="Table 8"/>
          <p:cNvGraphicFramePr>
            <a:graphicFrameLocks noGrp="1"/>
          </p:cNvGraphicFramePr>
          <p:nvPr>
            <p:extLst/>
          </p:nvPr>
        </p:nvGraphicFramePr>
        <p:xfrm>
          <a:off x="302049" y="1321189"/>
          <a:ext cx="7501377" cy="2081084"/>
        </p:xfrm>
        <a:graphic>
          <a:graphicData uri="http://schemas.openxmlformats.org/drawingml/2006/table">
            <a:tbl>
              <a:tblPr firstRow="1" firstCol="1" bandRow="1">
                <a:tableStyleId>{5C22544A-7EE6-4342-B048-85BDC9FD1C3A}</a:tableStyleId>
              </a:tblPr>
              <a:tblGrid>
                <a:gridCol w="3389054">
                  <a:extLst>
                    <a:ext uri="{9D8B030D-6E8A-4147-A177-3AD203B41FA5}">
                      <a16:colId xmlns:a16="http://schemas.microsoft.com/office/drawing/2014/main" val="20000"/>
                    </a:ext>
                  </a:extLst>
                </a:gridCol>
                <a:gridCol w="940995">
                  <a:extLst>
                    <a:ext uri="{9D8B030D-6E8A-4147-A177-3AD203B41FA5}">
                      <a16:colId xmlns:a16="http://schemas.microsoft.com/office/drawing/2014/main" val="2444549250"/>
                    </a:ext>
                  </a:extLst>
                </a:gridCol>
                <a:gridCol w="922481">
                  <a:extLst>
                    <a:ext uri="{9D8B030D-6E8A-4147-A177-3AD203B41FA5}">
                      <a16:colId xmlns:a16="http://schemas.microsoft.com/office/drawing/2014/main" val="20002"/>
                    </a:ext>
                  </a:extLst>
                </a:gridCol>
                <a:gridCol w="2248847">
                  <a:extLst>
                    <a:ext uri="{9D8B030D-6E8A-4147-A177-3AD203B41FA5}">
                      <a16:colId xmlns:a16="http://schemas.microsoft.com/office/drawing/2014/main" val="20003"/>
                    </a:ext>
                  </a:extLst>
                </a:gridCol>
              </a:tblGrid>
              <a:tr h="399974">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64048">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4:  Improve Pedestrian/Bicycle Safety at Roadway</a:t>
                      </a:r>
                      <a:r>
                        <a:rPr lang="en-US" sz="1200" kern="1200" baseline="0" dirty="0" smtClean="0">
                          <a:effectLst/>
                          <a:latin typeface="Segoe UI" panose="020B0502040204020203" pitchFamily="34" charset="0"/>
                          <a:cs typeface="Segoe UI" panose="020B0502040204020203" pitchFamily="34" charset="0"/>
                        </a:rPr>
                        <a:t> Segments.</a:t>
                      </a:r>
                      <a:endParaRPr lang="en-US" sz="1200" kern="1200" dirty="0" smtClean="0">
                        <a:effectLst/>
                        <a:latin typeface="Segoe UI" panose="020B0502040204020203"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N Harbor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S Main St to Woodward St</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algn="ctr"/>
                      <a:r>
                        <a:rPr lang="en-US" sz="1200" dirty="0" smtClean="0">
                          <a:latin typeface="Segoe UI" panose="020B0502040204020203" pitchFamily="34" charset="0"/>
                          <a:cs typeface="Segoe UI" panose="020B0502040204020203" pitchFamily="34" charset="0"/>
                        </a:rPr>
                        <a:t>R35PB</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47709883"/>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Maple St:</a:t>
                      </a:r>
                      <a:r>
                        <a:rPr lang="en-US" sz="1200" b="1" baseline="0"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S Main St to S Harold St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endParaRPr lang="en-US" sz="120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R35PB</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Restripe existing bike lane</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660566369"/>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Willow St : S Harold St to Wall St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endParaRPr lang="en-US" sz="120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R35PB</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718606223"/>
                  </a:ext>
                </a:extLst>
              </a:tr>
              <a:tr h="236177">
                <a:tc>
                  <a:txBody>
                    <a:bodyPr/>
                    <a:lstStyle/>
                    <a:p>
                      <a:pPr marL="0" marR="0" algn="l">
                        <a:lnSpc>
                          <a:spcPct val="115000"/>
                        </a:lnSpc>
                        <a:spcBef>
                          <a:spcPts val="0"/>
                        </a:spcBef>
                        <a:spcAft>
                          <a:spcPts val="0"/>
                        </a:spcAft>
                      </a:pPr>
                      <a:r>
                        <a:rPr lang="en-US" sz="1200" dirty="0" smtClean="0">
                          <a:latin typeface="Segoe UI" panose="020B0502040204020203" pitchFamily="34" charset="0"/>
                          <a:cs typeface="Segoe UI" panose="020B0502040204020203" pitchFamily="34" charset="0"/>
                        </a:rPr>
                        <a:t>W Oak Street: Chief </a:t>
                      </a:r>
                      <a:r>
                        <a:rPr lang="en-US" sz="1200" dirty="0" err="1" smtClean="0">
                          <a:latin typeface="Segoe UI" panose="020B0502040204020203" pitchFamily="34" charset="0"/>
                          <a:cs typeface="Segoe UI" panose="020B0502040204020203" pitchFamily="34" charset="0"/>
                        </a:rPr>
                        <a:t>Celeri</a:t>
                      </a:r>
                      <a:r>
                        <a:rPr lang="en-US" sz="1200" dirty="0" smtClean="0">
                          <a:latin typeface="Segoe UI" panose="020B0502040204020203" pitchFamily="34" charset="0"/>
                          <a:cs typeface="Segoe UI" panose="020B0502040204020203" pitchFamily="34" charset="0"/>
                        </a:rPr>
                        <a:t> to S Main Street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R34PB</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R35PB</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407936937"/>
                  </a:ext>
                </a:extLst>
              </a:tr>
              <a:tr h="2361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effectLst/>
                          <a:latin typeface="Segoe UI" panose="020B0502040204020203" pitchFamily="34" charset="0"/>
                          <a:cs typeface="Segoe UI" panose="020B0502040204020203" pitchFamily="34" charset="0"/>
                        </a:rPr>
                        <a:t>E Pine St: N Main St to N Harold St</a:t>
                      </a:r>
                      <a:endParaRPr lang="en-US" sz="1200" dirty="0" smtClean="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Restripe existing bike lane</a:t>
                      </a:r>
                    </a:p>
                  </a:txBody>
                  <a:tcPr marL="68580" marR="68580" marT="0" marB="0" anchor="ctr"/>
                </a:tc>
                <a:extLst>
                  <a:ext uri="{0D108BD9-81ED-4DB2-BD59-A6C34878D82A}">
                    <a16:rowId xmlns:a16="http://schemas.microsoft.com/office/drawing/2014/main" val="606024799"/>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E Oak St:</a:t>
                      </a:r>
                      <a:r>
                        <a:rPr lang="en-US" sz="1200" b="1" baseline="0"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S Main St to Dana St</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Restripe existing bike lane</a:t>
                      </a:r>
                    </a:p>
                  </a:txBody>
                  <a:tcPr marL="68580" marR="68580" marT="0" marB="0" anchor="ctr"/>
                </a:tc>
                <a:extLst>
                  <a:ext uri="{0D108BD9-81ED-4DB2-BD59-A6C34878D82A}">
                    <a16:rowId xmlns:a16="http://schemas.microsoft.com/office/drawing/2014/main" val="3403247152"/>
                  </a:ext>
                </a:extLst>
              </a:tr>
            </a:tbl>
          </a:graphicData>
        </a:graphic>
      </p:graphicFrame>
      <p:sp>
        <p:nvSpPr>
          <p:cNvPr id="13" name="TextBox 12"/>
          <p:cNvSpPr txBox="1"/>
          <p:nvPr/>
        </p:nvSpPr>
        <p:spPr>
          <a:xfrm>
            <a:off x="242707" y="997554"/>
            <a:ext cx="5421746" cy="369332"/>
          </a:xfrm>
          <a:prstGeom prst="rect">
            <a:avLst/>
          </a:prstGeom>
          <a:noFill/>
        </p:spPr>
        <p:txBody>
          <a:bodyPr wrap="square" rtlCol="0">
            <a:spAutoFit/>
          </a:bodyPr>
          <a:lstStyle/>
          <a:p>
            <a:r>
              <a:rPr lang="en-US" dirty="0" smtClean="0"/>
              <a:t>Roadways </a:t>
            </a:r>
            <a:endParaRPr lang="en-US" dirty="0"/>
          </a:p>
        </p:txBody>
      </p:sp>
      <p:sp>
        <p:nvSpPr>
          <p:cNvPr id="14" name="TextBox 13"/>
          <p:cNvSpPr txBox="1"/>
          <p:nvPr/>
        </p:nvSpPr>
        <p:spPr>
          <a:xfrm>
            <a:off x="7862766" y="1321189"/>
            <a:ext cx="4029046" cy="738664"/>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R34PB </a:t>
            </a:r>
            <a:r>
              <a:rPr lang="en-US" sz="1400" dirty="0"/>
              <a:t>– </a:t>
            </a:r>
            <a:r>
              <a:rPr lang="en-US" sz="1400" b="0" dirty="0"/>
              <a:t>Install Separated Bike Lanes </a:t>
            </a:r>
            <a:endParaRPr lang="en-US" sz="1400" b="0" dirty="0" smtClean="0"/>
          </a:p>
          <a:p>
            <a:r>
              <a:rPr lang="en-US" sz="1400" dirty="0" smtClean="0"/>
              <a:t>R35PB </a:t>
            </a:r>
            <a:r>
              <a:rPr lang="en-US" sz="1400" dirty="0"/>
              <a:t>– </a:t>
            </a:r>
            <a:r>
              <a:rPr lang="en-US" sz="1400" b="0" dirty="0"/>
              <a:t>Install sidewalk/pathway (to avoid walking along roadway) </a:t>
            </a:r>
            <a:endParaRPr lang="en-US" sz="1400" b="0" dirty="0" smtClean="0"/>
          </a:p>
        </p:txBody>
      </p:sp>
      <p:graphicFrame>
        <p:nvGraphicFramePr>
          <p:cNvPr id="3" name="Table 2"/>
          <p:cNvGraphicFramePr>
            <a:graphicFrameLocks noGrp="1"/>
          </p:cNvGraphicFramePr>
          <p:nvPr>
            <p:extLst/>
          </p:nvPr>
        </p:nvGraphicFramePr>
        <p:xfrm>
          <a:off x="302048" y="4021695"/>
          <a:ext cx="7501377" cy="1184791"/>
        </p:xfrm>
        <a:graphic>
          <a:graphicData uri="http://schemas.openxmlformats.org/drawingml/2006/table">
            <a:tbl>
              <a:tblPr firstRow="1" firstCol="1" bandRow="1">
                <a:tableStyleId>{5C22544A-7EE6-4342-B048-85BDC9FD1C3A}</a:tableStyleId>
              </a:tblPr>
              <a:tblGrid>
                <a:gridCol w="3389054">
                  <a:extLst>
                    <a:ext uri="{9D8B030D-6E8A-4147-A177-3AD203B41FA5}">
                      <a16:colId xmlns:a16="http://schemas.microsoft.com/office/drawing/2014/main" val="2674072034"/>
                    </a:ext>
                  </a:extLst>
                </a:gridCol>
                <a:gridCol w="940995">
                  <a:extLst>
                    <a:ext uri="{9D8B030D-6E8A-4147-A177-3AD203B41FA5}">
                      <a16:colId xmlns:a16="http://schemas.microsoft.com/office/drawing/2014/main" val="1105436359"/>
                    </a:ext>
                  </a:extLst>
                </a:gridCol>
                <a:gridCol w="1394294">
                  <a:extLst>
                    <a:ext uri="{9D8B030D-6E8A-4147-A177-3AD203B41FA5}">
                      <a16:colId xmlns:a16="http://schemas.microsoft.com/office/drawing/2014/main" val="2591726407"/>
                    </a:ext>
                  </a:extLst>
                </a:gridCol>
                <a:gridCol w="1777034">
                  <a:extLst>
                    <a:ext uri="{9D8B030D-6E8A-4147-A177-3AD203B41FA5}">
                      <a16:colId xmlns:a16="http://schemas.microsoft.com/office/drawing/2014/main" val="4038729972"/>
                    </a:ext>
                  </a:extLst>
                </a:gridCol>
              </a:tblGrid>
              <a:tr h="399974">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54151587"/>
                  </a:ext>
                </a:extLst>
              </a:tr>
              <a:tr h="329598">
                <a:tc gridSpan="4">
                  <a:txBody>
                    <a:bodyPr/>
                    <a:lstStyle/>
                    <a:p>
                      <a:r>
                        <a:rPr lang="en-US" sz="1200" kern="1200" dirty="0" smtClean="0">
                          <a:effectLst/>
                          <a:latin typeface="Segoe UI" panose="020B0502040204020203" pitchFamily="34" charset="0"/>
                          <a:cs typeface="Segoe UI" panose="020B0502040204020203" pitchFamily="34" charset="0"/>
                        </a:rPr>
                        <a:t>Project 5:  </a:t>
                      </a:r>
                      <a:r>
                        <a:rPr lang="en-US" sz="1200" b="1" i="0" u="none" strike="noStrike" kern="1200" baseline="0" dirty="0" smtClean="0">
                          <a:solidFill>
                            <a:schemeClr val="lt1"/>
                          </a:solidFill>
                          <a:latin typeface="Segoe UI" panose="020B0502040204020203" pitchFamily="34" charset="0"/>
                          <a:ea typeface="+mn-ea"/>
                          <a:cs typeface="Segoe UI" panose="020B0502040204020203" pitchFamily="34" charset="0"/>
                        </a:rPr>
                        <a:t>Citywide Sign Inventory: </a:t>
                      </a:r>
                      <a:r>
                        <a:rPr lang="en-US" sz="1200" dirty="0" smtClean="0">
                          <a:latin typeface="Segoe UI" panose="020B0502040204020203" pitchFamily="34" charset="0"/>
                          <a:cs typeface="Segoe UI" panose="020B0502040204020203" pitchFamily="34" charset="0"/>
                        </a:rPr>
                        <a:t>This project will involve and include all the parts of the city to improve, replace, or install new signage throughout the entire city. </a:t>
                      </a:r>
                    </a:p>
                    <a:p>
                      <a:pPr marL="285750" indent="-285750">
                        <a:buFont typeface="Arial" panose="020B0604020202020204" pitchFamily="34" charset="0"/>
                        <a:buChar char="•"/>
                      </a:pPr>
                      <a:r>
                        <a:rPr lang="en-US" sz="1200" dirty="0" smtClean="0">
                          <a:latin typeface="Segoe UI" panose="020B0502040204020203" pitchFamily="34" charset="0"/>
                          <a:cs typeface="Segoe UI" panose="020B0502040204020203" pitchFamily="34" charset="0"/>
                        </a:rPr>
                        <a:t>Regulatory</a:t>
                      </a:r>
                      <a:r>
                        <a:rPr lang="en-US" sz="1200" baseline="0" dirty="0" smtClean="0">
                          <a:latin typeface="Segoe UI" panose="020B0502040204020203" pitchFamily="34" charset="0"/>
                          <a:cs typeface="Segoe UI" panose="020B0502040204020203" pitchFamily="34" charset="0"/>
                        </a:rPr>
                        <a:t> and warning</a:t>
                      </a:r>
                      <a:endParaRPr lang="en-US" sz="1200" dirty="0" smtClean="0">
                        <a:latin typeface="Segoe UI" panose="020B0502040204020203"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3644299"/>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Citywide Sign Inventory</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r>
                        <a:rPr lang="en-US" sz="1200" dirty="0" smtClean="0">
                          <a:latin typeface="Segoe UI" panose="020B0502040204020203" pitchFamily="34" charset="0"/>
                          <a:cs typeface="Segoe UI" panose="020B0502040204020203" pitchFamily="34" charset="0"/>
                        </a:rPr>
                        <a:t>R22</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4030294446"/>
                  </a:ext>
                </a:extLst>
              </a:tr>
            </a:tbl>
          </a:graphicData>
        </a:graphic>
      </p:graphicFrame>
      <p:sp>
        <p:nvSpPr>
          <p:cNvPr id="17" name="TextBox 16"/>
          <p:cNvSpPr txBox="1"/>
          <p:nvPr/>
        </p:nvSpPr>
        <p:spPr>
          <a:xfrm>
            <a:off x="7862766" y="4030705"/>
            <a:ext cx="4029046" cy="523220"/>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R22 </a:t>
            </a:r>
            <a:r>
              <a:rPr lang="en-US" sz="1400" dirty="0"/>
              <a:t>– </a:t>
            </a:r>
            <a:r>
              <a:rPr lang="en-US" sz="1400" b="0" dirty="0"/>
              <a:t>Install/Upgrade signs with new fluorescent </a:t>
            </a:r>
            <a:r>
              <a:rPr lang="en-US" sz="1400" b="0" dirty="0" smtClean="0"/>
              <a:t>sheeting (regulatory </a:t>
            </a:r>
            <a:r>
              <a:rPr lang="en-US" sz="1400" b="0" dirty="0"/>
              <a:t>or warning)</a:t>
            </a:r>
            <a:endParaRPr lang="en-US" sz="1400" b="0" dirty="0" smtClean="0"/>
          </a:p>
        </p:txBody>
      </p:sp>
      <p:sp>
        <p:nvSpPr>
          <p:cNvPr id="18" name="TextBox 17"/>
          <p:cNvSpPr txBox="1"/>
          <p:nvPr/>
        </p:nvSpPr>
        <p:spPr>
          <a:xfrm>
            <a:off x="242707" y="3713912"/>
            <a:ext cx="5421746" cy="369332"/>
          </a:xfrm>
          <a:prstGeom prst="rect">
            <a:avLst/>
          </a:prstGeom>
          <a:noFill/>
        </p:spPr>
        <p:txBody>
          <a:bodyPr wrap="square" rtlCol="0">
            <a:spAutoFit/>
          </a:bodyPr>
          <a:lstStyle/>
          <a:p>
            <a:r>
              <a:rPr lang="en-US" dirty="0" smtClean="0"/>
              <a:t>Citywide Projects  </a:t>
            </a:r>
            <a:endParaRPr lang="en-US" dirty="0"/>
          </a:p>
        </p:txBody>
      </p:sp>
    </p:spTree>
    <p:extLst>
      <p:ext uri="{BB962C8B-B14F-4D97-AF65-F5344CB8AC3E}">
        <p14:creationId xmlns:p14="http://schemas.microsoft.com/office/powerpoint/2010/main" val="3882892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230675" y="-193997"/>
            <a:ext cx="10515600" cy="1325563"/>
          </a:xfrm>
        </p:spPr>
        <p:txBody>
          <a:bodyPr>
            <a:normAutofit/>
          </a:bodyPr>
          <a:lstStyle/>
          <a:p>
            <a:r>
              <a:rPr lang="en-US" dirty="0" smtClean="0">
                <a:solidFill>
                  <a:srgbClr val="FFC000"/>
                </a:solidFill>
              </a:rPr>
              <a:t>Safety Projects-Fort Bragg</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26</a:t>
            </a:fld>
            <a:endParaRPr lang="en-US" dirty="0">
              <a:solidFill>
                <a:prstClr val="black">
                  <a:tint val="75000"/>
                </a:prstClr>
              </a:solidFill>
            </a:endParaRPr>
          </a:p>
        </p:txBody>
      </p:sp>
      <p:sp>
        <p:nvSpPr>
          <p:cNvPr id="15" name="TextBox 14"/>
          <p:cNvSpPr txBox="1"/>
          <p:nvPr/>
        </p:nvSpPr>
        <p:spPr>
          <a:xfrm>
            <a:off x="277930" y="747632"/>
            <a:ext cx="7424728" cy="400110"/>
          </a:xfrm>
          <a:prstGeom prst="rect">
            <a:avLst/>
          </a:prstGeom>
          <a:noFill/>
        </p:spPr>
        <p:txBody>
          <a:bodyPr wrap="square" rtlCol="0">
            <a:spAutoFit/>
          </a:bodyPr>
          <a:lstStyle/>
          <a:p>
            <a:r>
              <a:rPr lang="en-US" sz="2000" b="1" dirty="0" smtClean="0"/>
              <a:t>Recommended Projects related to </a:t>
            </a:r>
            <a:r>
              <a:rPr lang="en-US" sz="2000" b="1" dirty="0"/>
              <a:t>S Main </a:t>
            </a:r>
            <a:r>
              <a:rPr lang="en-US" sz="2000" b="1" dirty="0" smtClean="0"/>
              <a:t>Street/Hwy </a:t>
            </a:r>
            <a:r>
              <a:rPr lang="en-US" sz="2000" b="1" dirty="0"/>
              <a:t>1 </a:t>
            </a:r>
            <a:r>
              <a:rPr lang="en-US" sz="2000" b="1" dirty="0" smtClean="0"/>
              <a:t>(Caltrans)</a:t>
            </a:r>
            <a:endParaRPr lang="en-US" sz="2000" b="1" dirty="0"/>
          </a:p>
        </p:txBody>
      </p:sp>
      <p:graphicFrame>
        <p:nvGraphicFramePr>
          <p:cNvPr id="9" name="Table 8"/>
          <p:cNvGraphicFramePr>
            <a:graphicFrameLocks noGrp="1"/>
          </p:cNvGraphicFramePr>
          <p:nvPr>
            <p:extLst/>
          </p:nvPr>
        </p:nvGraphicFramePr>
        <p:xfrm>
          <a:off x="329737" y="1443961"/>
          <a:ext cx="7484895" cy="858081"/>
        </p:xfrm>
        <a:graphic>
          <a:graphicData uri="http://schemas.openxmlformats.org/drawingml/2006/table">
            <a:tbl>
              <a:tblPr firstRow="1" firstCol="1" bandRow="1">
                <a:tableStyleId>{5C22544A-7EE6-4342-B048-85BDC9FD1C3A}</a:tableStyleId>
              </a:tblPr>
              <a:tblGrid>
                <a:gridCol w="2872548">
                  <a:extLst>
                    <a:ext uri="{9D8B030D-6E8A-4147-A177-3AD203B41FA5}">
                      <a16:colId xmlns:a16="http://schemas.microsoft.com/office/drawing/2014/main" val="20000"/>
                    </a:ext>
                  </a:extLst>
                </a:gridCol>
                <a:gridCol w="1447988">
                  <a:extLst>
                    <a:ext uri="{9D8B030D-6E8A-4147-A177-3AD203B41FA5}">
                      <a16:colId xmlns:a16="http://schemas.microsoft.com/office/drawing/2014/main" val="20001"/>
                    </a:ext>
                  </a:extLst>
                </a:gridCol>
                <a:gridCol w="1391230">
                  <a:extLst>
                    <a:ext uri="{9D8B030D-6E8A-4147-A177-3AD203B41FA5}">
                      <a16:colId xmlns:a16="http://schemas.microsoft.com/office/drawing/2014/main" val="20002"/>
                    </a:ext>
                  </a:extLst>
                </a:gridCol>
                <a:gridCol w="1773129">
                  <a:extLst>
                    <a:ext uri="{9D8B030D-6E8A-4147-A177-3AD203B41FA5}">
                      <a16:colId xmlns:a16="http://schemas.microsoft.com/office/drawing/2014/main" val="20003"/>
                    </a:ext>
                  </a:extLst>
                </a:gridCol>
              </a:tblGrid>
              <a:tr h="258129">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61454">
                <a:tc gridSpan="4">
                  <a:txBody>
                    <a:bodyPr/>
                    <a:lstStyle/>
                    <a:p>
                      <a:pPr marL="0" marR="0" algn="l">
                        <a:lnSpc>
                          <a:spcPct val="115000"/>
                        </a:lnSpc>
                        <a:spcBef>
                          <a:spcPts val="0"/>
                        </a:spcBef>
                        <a:spcAft>
                          <a:spcPts val="0"/>
                        </a:spcAft>
                      </a:pPr>
                      <a:r>
                        <a:rPr lang="en-US" sz="1200" b="1" kern="1200" dirty="0" smtClean="0">
                          <a:effectLst/>
                          <a:latin typeface="Segoe UI" panose="020B0502040204020203" pitchFamily="34" charset="0"/>
                          <a:cs typeface="Segoe UI" panose="020B0502040204020203" pitchFamily="34" charset="0"/>
                        </a:rPr>
                        <a:t>Project 1:  Improve Safety at Signalized Intersections.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38498">
                <a:tc>
                  <a:txBody>
                    <a:bodyPr/>
                    <a:lstStyle/>
                    <a:p>
                      <a:pPr marL="0" marR="0" algn="l">
                        <a:lnSpc>
                          <a:spcPct val="100000"/>
                        </a:lnSpc>
                        <a:spcBef>
                          <a:spcPts val="0"/>
                        </a:spcBef>
                        <a:spcAft>
                          <a:spcPts val="600"/>
                        </a:spcAft>
                      </a:pPr>
                      <a:r>
                        <a:rPr lang="en-US" sz="1200" dirty="0" smtClean="0">
                          <a:solidFill>
                            <a:schemeClr val="bg1"/>
                          </a:solidFill>
                          <a:effectLst/>
                          <a:latin typeface="Segoe UI" panose="020B0502040204020203" pitchFamily="34" charset="0"/>
                          <a:cs typeface="Segoe UI" panose="020B0502040204020203" pitchFamily="34" charset="0"/>
                        </a:rPr>
                        <a:t>E/W Oak St &amp; S Main St</a:t>
                      </a:r>
                      <a:endParaRPr lang="en-US" sz="12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fontAlgn="ctr"/>
                      <a:r>
                        <a:rPr lang="en-US" sz="1200" b="0" i="0" u="none" strike="noStrike" dirty="0" smtClean="0">
                          <a:solidFill>
                            <a:srgbClr val="000000"/>
                          </a:solidFill>
                          <a:effectLst/>
                          <a:latin typeface="Segoe UI" panose="020B0502040204020203" pitchFamily="34" charset="0"/>
                          <a:cs typeface="Segoe UI" panose="020B0502040204020203" pitchFamily="34" charset="0"/>
                        </a:rPr>
                        <a:t>SI03</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ctr"/>
                </a:tc>
                <a:tc>
                  <a:txBody>
                    <a:bodyPr/>
                    <a:lstStyle/>
                    <a:p>
                      <a:pPr algn="l" fontAlgn="ct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ctr"/>
                </a:tc>
                <a:tc>
                  <a:txBody>
                    <a:bodyPr/>
                    <a:lstStyle/>
                    <a:p>
                      <a:pPr algn="l" fontAlgn="ct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ctr"/>
                </a:tc>
                <a:extLst>
                  <a:ext uri="{0D108BD9-81ED-4DB2-BD59-A6C34878D82A}">
                    <a16:rowId xmlns:a16="http://schemas.microsoft.com/office/drawing/2014/main" val="10002"/>
                  </a:ext>
                </a:extLst>
              </a:tr>
            </a:tbl>
          </a:graphicData>
        </a:graphic>
      </p:graphicFrame>
      <p:sp>
        <p:nvSpPr>
          <p:cNvPr id="10" name="TextBox 9"/>
          <p:cNvSpPr txBox="1"/>
          <p:nvPr/>
        </p:nvSpPr>
        <p:spPr>
          <a:xfrm>
            <a:off x="277930" y="1105407"/>
            <a:ext cx="5421746" cy="369332"/>
          </a:xfrm>
          <a:prstGeom prst="rect">
            <a:avLst/>
          </a:prstGeom>
          <a:noFill/>
        </p:spPr>
        <p:txBody>
          <a:bodyPr wrap="square" rtlCol="0">
            <a:spAutoFit/>
          </a:bodyPr>
          <a:lstStyle/>
          <a:p>
            <a:r>
              <a:rPr lang="en-US" dirty="0" smtClean="0"/>
              <a:t>Signalized Intersections </a:t>
            </a:r>
            <a:endParaRPr lang="en-US" dirty="0"/>
          </a:p>
        </p:txBody>
      </p:sp>
      <p:sp>
        <p:nvSpPr>
          <p:cNvPr id="11" name="TextBox 10"/>
          <p:cNvSpPr txBox="1"/>
          <p:nvPr/>
        </p:nvSpPr>
        <p:spPr>
          <a:xfrm>
            <a:off x="7975698" y="1443961"/>
            <a:ext cx="4029046" cy="523220"/>
          </a:xfrm>
          <a:prstGeom prst="rect">
            <a:avLst/>
          </a:prstGeom>
          <a:solidFill>
            <a:schemeClr val="accent5">
              <a:lumMod val="40000"/>
              <a:lumOff val="60000"/>
            </a:schemeClr>
          </a:solidFill>
        </p:spPr>
        <p:txBody>
          <a:bodyPr wrap="square" rtlCol="0">
            <a:spAutoFit/>
          </a:bodyPr>
          <a:lstStyle/>
          <a:p>
            <a:r>
              <a:rPr lang="en-US" sz="1400" b="1" dirty="0" smtClean="0">
                <a:latin typeface="Segoe UI" panose="020B0502040204020203" pitchFamily="34" charset="0"/>
                <a:cs typeface="Segoe UI" panose="020B0502040204020203" pitchFamily="34" charset="0"/>
              </a:rPr>
              <a:t>SI03 </a:t>
            </a:r>
            <a:r>
              <a:rPr lang="en-US" sz="1400" b="1" dirty="0">
                <a:latin typeface="Segoe UI" panose="020B0502040204020203" pitchFamily="34" charset="0"/>
                <a:cs typeface="Segoe UI" panose="020B0502040204020203" pitchFamily="34" charset="0"/>
              </a:rPr>
              <a:t>– </a:t>
            </a:r>
            <a:r>
              <a:rPr lang="en-US" sz="1400" dirty="0" smtClean="0">
                <a:latin typeface="Segoe UI" panose="020B0502040204020203" pitchFamily="34" charset="0"/>
                <a:cs typeface="Segoe UI" panose="020B0502040204020203" pitchFamily="34" charset="0"/>
              </a:rPr>
              <a:t>Improve signal timing (co-ordination, phases, red, yellow, or operation)</a:t>
            </a:r>
          </a:p>
        </p:txBody>
      </p:sp>
      <p:sp>
        <p:nvSpPr>
          <p:cNvPr id="12" name="TextBox 11"/>
          <p:cNvSpPr txBox="1"/>
          <p:nvPr/>
        </p:nvSpPr>
        <p:spPr>
          <a:xfrm>
            <a:off x="7975698" y="2505764"/>
            <a:ext cx="4029046" cy="954107"/>
          </a:xfrm>
          <a:prstGeom prst="rect">
            <a:avLst/>
          </a:prstGeom>
          <a:solidFill>
            <a:schemeClr val="accent5">
              <a:lumMod val="40000"/>
              <a:lumOff val="60000"/>
            </a:schemeClr>
          </a:solidFill>
        </p:spPr>
        <p:txBody>
          <a:bodyPr wrap="square" rtlCol="0">
            <a:spAutoFit/>
          </a:bodyPr>
          <a:lstStyle/>
          <a:p>
            <a:r>
              <a:rPr lang="en-US" sz="1400" b="1" dirty="0" smtClean="0">
                <a:latin typeface="Segoe UI" panose="020B0502040204020203" pitchFamily="34" charset="0"/>
                <a:cs typeface="Segoe UI" panose="020B0502040204020203" pitchFamily="34" charset="0"/>
              </a:rPr>
              <a:t>SI21PB – </a:t>
            </a:r>
            <a:r>
              <a:rPr lang="en-US" sz="1400" dirty="0">
                <a:latin typeface="Segoe UI" panose="020B0502040204020203" pitchFamily="34" charset="0"/>
                <a:cs typeface="Segoe UI" panose="020B0502040204020203" pitchFamily="34" charset="0"/>
              </a:rPr>
              <a:t>Install advance stop bar before crosswalk (Bicycle Box) </a:t>
            </a:r>
            <a:endParaRPr lang="en-US" sz="1400" dirty="0" smtClean="0">
              <a:latin typeface="Segoe UI" panose="020B0502040204020203" pitchFamily="34" charset="0"/>
              <a:cs typeface="Segoe UI" panose="020B0502040204020203" pitchFamily="34" charset="0"/>
            </a:endParaRPr>
          </a:p>
          <a:p>
            <a:r>
              <a:rPr lang="en-US" sz="1400" b="1" dirty="0" smtClean="0">
                <a:latin typeface="Segoe UI" panose="020B0502040204020203" pitchFamily="34" charset="0"/>
                <a:cs typeface="Segoe UI" panose="020B0502040204020203" pitchFamily="34" charset="0"/>
              </a:rPr>
              <a:t>SI22PB- </a:t>
            </a:r>
            <a:r>
              <a:rPr lang="en-US" sz="1400" dirty="0">
                <a:latin typeface="Segoe UI" panose="020B0502040204020203" pitchFamily="34" charset="0"/>
                <a:cs typeface="Segoe UI" panose="020B0502040204020203" pitchFamily="34" charset="0"/>
              </a:rPr>
              <a:t>Modify signal phasing to implement a Leading Pedestrian Interval (LPI) </a:t>
            </a:r>
            <a:endParaRPr lang="en-US" sz="1400" dirty="0" smtClean="0">
              <a:latin typeface="Segoe UI" panose="020B0502040204020203" pitchFamily="34" charset="0"/>
              <a:cs typeface="Segoe UI" panose="020B0502040204020203" pitchFamily="34" charset="0"/>
            </a:endParaRPr>
          </a:p>
        </p:txBody>
      </p:sp>
      <p:graphicFrame>
        <p:nvGraphicFramePr>
          <p:cNvPr id="17" name="Table 16"/>
          <p:cNvGraphicFramePr>
            <a:graphicFrameLocks noGrp="1"/>
          </p:cNvGraphicFramePr>
          <p:nvPr>
            <p:extLst/>
          </p:nvPr>
        </p:nvGraphicFramePr>
        <p:xfrm>
          <a:off x="329738" y="2505764"/>
          <a:ext cx="7484895" cy="896293"/>
        </p:xfrm>
        <a:graphic>
          <a:graphicData uri="http://schemas.openxmlformats.org/drawingml/2006/table">
            <a:tbl>
              <a:tblPr firstRow="1" firstCol="1" bandRow="1">
                <a:tableStyleId>{5C22544A-7EE6-4342-B048-85BDC9FD1C3A}</a:tableStyleId>
              </a:tblPr>
              <a:tblGrid>
                <a:gridCol w="2872548">
                  <a:extLst>
                    <a:ext uri="{9D8B030D-6E8A-4147-A177-3AD203B41FA5}">
                      <a16:colId xmlns:a16="http://schemas.microsoft.com/office/drawing/2014/main" val="20000"/>
                    </a:ext>
                  </a:extLst>
                </a:gridCol>
                <a:gridCol w="1447988">
                  <a:extLst>
                    <a:ext uri="{9D8B030D-6E8A-4147-A177-3AD203B41FA5}">
                      <a16:colId xmlns:a16="http://schemas.microsoft.com/office/drawing/2014/main" val="20001"/>
                    </a:ext>
                  </a:extLst>
                </a:gridCol>
                <a:gridCol w="1391230">
                  <a:extLst>
                    <a:ext uri="{9D8B030D-6E8A-4147-A177-3AD203B41FA5}">
                      <a16:colId xmlns:a16="http://schemas.microsoft.com/office/drawing/2014/main" val="20002"/>
                    </a:ext>
                  </a:extLst>
                </a:gridCol>
                <a:gridCol w="1773129">
                  <a:extLst>
                    <a:ext uri="{9D8B030D-6E8A-4147-A177-3AD203B41FA5}">
                      <a16:colId xmlns:a16="http://schemas.microsoft.com/office/drawing/2014/main" val="20003"/>
                    </a:ext>
                  </a:extLst>
                </a:gridCol>
              </a:tblGrid>
              <a:tr h="242837">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79346">
                <a:tc gridSpan="4">
                  <a:txBody>
                    <a:bodyPr/>
                    <a:lstStyle/>
                    <a:p>
                      <a:pPr marL="0" marR="0" algn="l">
                        <a:lnSpc>
                          <a:spcPct val="115000"/>
                        </a:lnSpc>
                        <a:spcBef>
                          <a:spcPts val="0"/>
                        </a:spcBef>
                        <a:spcAft>
                          <a:spcPts val="0"/>
                        </a:spcAft>
                      </a:pPr>
                      <a:r>
                        <a:rPr lang="en-US" sz="1200" b="1" kern="1200" dirty="0" smtClean="0">
                          <a:effectLst/>
                          <a:latin typeface="Segoe UI" panose="020B0502040204020203" pitchFamily="34" charset="0"/>
                          <a:cs typeface="Segoe UI" panose="020B0502040204020203" pitchFamily="34" charset="0"/>
                        </a:rPr>
                        <a:t>Project 2:  Improve Pedestrian and Bicycle Safety at Signalized Intersections.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4110">
                <a:tc>
                  <a:txBody>
                    <a:bodyPr/>
                    <a:lstStyle/>
                    <a:p>
                      <a:pPr marL="0" marR="0" algn="l">
                        <a:lnSpc>
                          <a:spcPct val="100000"/>
                        </a:lnSpc>
                        <a:spcBef>
                          <a:spcPts val="0"/>
                        </a:spcBef>
                        <a:spcAft>
                          <a:spcPts val="600"/>
                        </a:spcAft>
                      </a:pPr>
                      <a:r>
                        <a:rPr lang="en-US" sz="1200" dirty="0" smtClean="0">
                          <a:solidFill>
                            <a:schemeClr val="bg1"/>
                          </a:solidFill>
                          <a:effectLst/>
                          <a:latin typeface="Segoe UI" panose="020B0502040204020203" pitchFamily="34" charset="0"/>
                          <a:cs typeface="Segoe UI" panose="020B0502040204020203" pitchFamily="34" charset="0"/>
                        </a:rPr>
                        <a:t>E/W Oak St &amp; S Main St</a:t>
                      </a:r>
                      <a:endParaRPr lang="en-US" sz="12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fontAlgn="ctr"/>
                      <a:r>
                        <a:rPr lang="en-US" sz="1200" b="0" i="0" u="none" strike="noStrike" dirty="0" smtClean="0">
                          <a:solidFill>
                            <a:srgbClr val="000000"/>
                          </a:solidFill>
                          <a:effectLst/>
                          <a:latin typeface="Segoe UI" panose="020B0502040204020203" pitchFamily="34" charset="0"/>
                          <a:cs typeface="Segoe UI" panose="020B0502040204020203" pitchFamily="34" charset="0"/>
                        </a:rPr>
                        <a:t>SI21PB</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ctr"/>
                </a:tc>
                <a:tc>
                  <a:txBody>
                    <a:bodyPr/>
                    <a:lstStyle/>
                    <a:p>
                      <a:pPr algn="ctr" fontAlgn="ctr"/>
                      <a:r>
                        <a:rPr lang="en-US" sz="1200" b="0" i="0" u="none" strike="noStrike" dirty="0" smtClean="0">
                          <a:solidFill>
                            <a:srgbClr val="000000"/>
                          </a:solidFill>
                          <a:effectLst/>
                          <a:latin typeface="Segoe UI" panose="020B0502040204020203" pitchFamily="34" charset="0"/>
                          <a:cs typeface="Segoe UI" panose="020B0502040204020203" pitchFamily="34" charset="0"/>
                        </a:rPr>
                        <a:t>SI22PB</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ctr"/>
                </a:tc>
                <a:tc>
                  <a:txBody>
                    <a:bodyPr/>
                    <a:lstStyle/>
                    <a:p>
                      <a:pPr algn="ctr" fontAlgn="ct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ctr"/>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nvPr>
        </p:nvGraphicFramePr>
        <p:xfrm>
          <a:off x="329737" y="4013052"/>
          <a:ext cx="7501377" cy="887602"/>
        </p:xfrm>
        <a:graphic>
          <a:graphicData uri="http://schemas.openxmlformats.org/drawingml/2006/table">
            <a:tbl>
              <a:tblPr firstRow="1" firstCol="1" bandRow="1">
                <a:tableStyleId>{5C22544A-7EE6-4342-B048-85BDC9FD1C3A}</a:tableStyleId>
              </a:tblPr>
              <a:tblGrid>
                <a:gridCol w="2878873">
                  <a:extLst>
                    <a:ext uri="{9D8B030D-6E8A-4147-A177-3AD203B41FA5}">
                      <a16:colId xmlns:a16="http://schemas.microsoft.com/office/drawing/2014/main" val="1488227972"/>
                    </a:ext>
                  </a:extLst>
                </a:gridCol>
                <a:gridCol w="1451176">
                  <a:extLst>
                    <a:ext uri="{9D8B030D-6E8A-4147-A177-3AD203B41FA5}">
                      <a16:colId xmlns:a16="http://schemas.microsoft.com/office/drawing/2014/main" val="2398280378"/>
                    </a:ext>
                  </a:extLst>
                </a:gridCol>
                <a:gridCol w="1394294">
                  <a:extLst>
                    <a:ext uri="{9D8B030D-6E8A-4147-A177-3AD203B41FA5}">
                      <a16:colId xmlns:a16="http://schemas.microsoft.com/office/drawing/2014/main" val="3590478196"/>
                    </a:ext>
                  </a:extLst>
                </a:gridCol>
                <a:gridCol w="1777034">
                  <a:extLst>
                    <a:ext uri="{9D8B030D-6E8A-4147-A177-3AD203B41FA5}">
                      <a16:colId xmlns:a16="http://schemas.microsoft.com/office/drawing/2014/main" val="1108607701"/>
                    </a:ext>
                  </a:extLst>
                </a:gridCol>
              </a:tblGrid>
              <a:tr h="310295">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3814810"/>
                  </a:ext>
                </a:extLst>
              </a:tr>
              <a:tr h="341130">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3:  Improve Safety at Non-Signalized Intersections.</a:t>
                      </a: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6379349"/>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E/W Bush St &amp; N Main St</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NS01NT</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355958147"/>
                  </a:ext>
                </a:extLst>
              </a:tr>
            </a:tbl>
          </a:graphicData>
        </a:graphic>
      </p:graphicFrame>
      <p:sp>
        <p:nvSpPr>
          <p:cNvPr id="18" name="TextBox 17"/>
          <p:cNvSpPr txBox="1"/>
          <p:nvPr/>
        </p:nvSpPr>
        <p:spPr>
          <a:xfrm>
            <a:off x="7975698" y="4013052"/>
            <a:ext cx="4029046" cy="954107"/>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NS01NT </a:t>
            </a:r>
            <a:r>
              <a:rPr lang="en-US" sz="1400" dirty="0"/>
              <a:t>– </a:t>
            </a:r>
            <a:r>
              <a:rPr lang="en-US" sz="1400" b="0" dirty="0"/>
              <a:t>Add intersection lighting (NS.I</a:t>
            </a:r>
            <a:r>
              <a:rPr lang="en-US" sz="1400" b="0" dirty="0" smtClean="0"/>
              <a:t>.)</a:t>
            </a:r>
          </a:p>
          <a:p>
            <a:r>
              <a:rPr lang="en-US" sz="1400" dirty="0" smtClean="0"/>
              <a:t>NS08 – </a:t>
            </a:r>
            <a:r>
              <a:rPr lang="en-US" sz="1400" b="0" dirty="0" smtClean="0"/>
              <a:t>Install/upgrade larger or additional stop signs or other intersection warning/regulatory signs</a:t>
            </a:r>
          </a:p>
        </p:txBody>
      </p:sp>
      <p:graphicFrame>
        <p:nvGraphicFramePr>
          <p:cNvPr id="19" name="Table 18"/>
          <p:cNvGraphicFramePr>
            <a:graphicFrameLocks noGrp="1"/>
          </p:cNvGraphicFramePr>
          <p:nvPr>
            <p:extLst/>
          </p:nvPr>
        </p:nvGraphicFramePr>
        <p:xfrm>
          <a:off x="329737" y="5061046"/>
          <a:ext cx="7501377" cy="923849"/>
        </p:xfrm>
        <a:graphic>
          <a:graphicData uri="http://schemas.openxmlformats.org/drawingml/2006/table">
            <a:tbl>
              <a:tblPr firstRow="1" firstCol="1" bandRow="1">
                <a:tableStyleId>{5C22544A-7EE6-4342-B048-85BDC9FD1C3A}</a:tableStyleId>
              </a:tblPr>
              <a:tblGrid>
                <a:gridCol w="2878873">
                  <a:extLst>
                    <a:ext uri="{9D8B030D-6E8A-4147-A177-3AD203B41FA5}">
                      <a16:colId xmlns:a16="http://schemas.microsoft.com/office/drawing/2014/main" val="20000"/>
                    </a:ext>
                  </a:extLst>
                </a:gridCol>
                <a:gridCol w="1451176">
                  <a:extLst>
                    <a:ext uri="{9D8B030D-6E8A-4147-A177-3AD203B41FA5}">
                      <a16:colId xmlns:a16="http://schemas.microsoft.com/office/drawing/2014/main" val="20001"/>
                    </a:ext>
                  </a:extLst>
                </a:gridCol>
                <a:gridCol w="1394294">
                  <a:extLst>
                    <a:ext uri="{9D8B030D-6E8A-4147-A177-3AD203B41FA5}">
                      <a16:colId xmlns:a16="http://schemas.microsoft.com/office/drawing/2014/main" val="20002"/>
                    </a:ext>
                  </a:extLst>
                </a:gridCol>
                <a:gridCol w="1777034">
                  <a:extLst>
                    <a:ext uri="{9D8B030D-6E8A-4147-A177-3AD203B41FA5}">
                      <a16:colId xmlns:a16="http://schemas.microsoft.com/office/drawing/2014/main" val="20003"/>
                    </a:ext>
                  </a:extLst>
                </a:gridCol>
              </a:tblGrid>
              <a:tr h="346542">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341130">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4:  Improve Safety at Non-Signalized Intersections.</a:t>
                      </a: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E/W Bush St &amp; N Main St</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NS09</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NS11</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NS23PB</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20" name="TextBox 19"/>
          <p:cNvSpPr txBox="1"/>
          <p:nvPr/>
        </p:nvSpPr>
        <p:spPr>
          <a:xfrm>
            <a:off x="7975698" y="5061046"/>
            <a:ext cx="4029046" cy="1600438"/>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NS09 – </a:t>
            </a:r>
            <a:r>
              <a:rPr lang="en-US" sz="1400" b="0" dirty="0"/>
              <a:t>Upgrade intersection pavement markings (NS.I</a:t>
            </a:r>
            <a:r>
              <a:rPr lang="en-US" sz="1400" b="0" dirty="0" smtClean="0"/>
              <a:t>.)</a:t>
            </a:r>
          </a:p>
          <a:p>
            <a:r>
              <a:rPr lang="en-US" sz="1400" dirty="0" smtClean="0"/>
              <a:t>NS11- </a:t>
            </a:r>
            <a:r>
              <a:rPr lang="en-US" sz="1400" b="0" dirty="0"/>
              <a:t>Install flashing beacons as advance warning (NS.I.)</a:t>
            </a:r>
            <a:endParaRPr lang="en-US" sz="1400" b="0" dirty="0" smtClean="0"/>
          </a:p>
          <a:p>
            <a:r>
              <a:rPr lang="en-US" sz="1400" dirty="0" smtClean="0"/>
              <a:t>NS23PB- </a:t>
            </a:r>
            <a:r>
              <a:rPr lang="en-US" sz="1400" b="0" dirty="0"/>
              <a:t>Install/upgrade pedestrian crossing at uncontrolled locations (with enhanced safety features) </a:t>
            </a:r>
            <a:endParaRPr lang="en-US" sz="1400" b="0" dirty="0" smtClean="0"/>
          </a:p>
        </p:txBody>
      </p:sp>
      <p:sp>
        <p:nvSpPr>
          <p:cNvPr id="21" name="TextBox 20"/>
          <p:cNvSpPr txBox="1"/>
          <p:nvPr/>
        </p:nvSpPr>
        <p:spPr>
          <a:xfrm>
            <a:off x="277930" y="3695672"/>
            <a:ext cx="5421746" cy="369332"/>
          </a:xfrm>
          <a:prstGeom prst="rect">
            <a:avLst/>
          </a:prstGeom>
          <a:noFill/>
        </p:spPr>
        <p:txBody>
          <a:bodyPr wrap="square" rtlCol="0">
            <a:spAutoFit/>
          </a:bodyPr>
          <a:lstStyle/>
          <a:p>
            <a:r>
              <a:rPr lang="en-US" dirty="0" smtClean="0"/>
              <a:t>Non-Signalized Intersections </a:t>
            </a:r>
            <a:endParaRPr lang="en-US" dirty="0"/>
          </a:p>
        </p:txBody>
      </p:sp>
    </p:spTree>
    <p:extLst>
      <p:ext uri="{BB962C8B-B14F-4D97-AF65-F5344CB8AC3E}">
        <p14:creationId xmlns:p14="http://schemas.microsoft.com/office/powerpoint/2010/main" val="31347075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242707" y="-96678"/>
            <a:ext cx="10515600" cy="1325563"/>
          </a:xfrm>
        </p:spPr>
        <p:txBody>
          <a:bodyPr>
            <a:normAutofit/>
          </a:bodyPr>
          <a:lstStyle/>
          <a:p>
            <a:r>
              <a:rPr lang="en-US" dirty="0" smtClean="0">
                <a:solidFill>
                  <a:srgbClr val="FFC000"/>
                </a:solidFill>
              </a:rPr>
              <a:t>Safety Projects-Fort Bragg</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27</a:t>
            </a:fld>
            <a:endParaRPr lang="en-US" dirty="0">
              <a:solidFill>
                <a:prstClr val="black">
                  <a:tint val="75000"/>
                </a:prstClr>
              </a:solidFill>
            </a:endParaRPr>
          </a:p>
        </p:txBody>
      </p:sp>
      <p:graphicFrame>
        <p:nvGraphicFramePr>
          <p:cNvPr id="3" name="Table 2"/>
          <p:cNvGraphicFramePr>
            <a:graphicFrameLocks noGrp="1"/>
          </p:cNvGraphicFramePr>
          <p:nvPr>
            <p:extLst/>
          </p:nvPr>
        </p:nvGraphicFramePr>
        <p:xfrm>
          <a:off x="360947" y="1536867"/>
          <a:ext cx="7501377" cy="965749"/>
        </p:xfrm>
        <a:graphic>
          <a:graphicData uri="http://schemas.openxmlformats.org/drawingml/2006/table">
            <a:tbl>
              <a:tblPr firstRow="1" firstCol="1" bandRow="1">
                <a:tableStyleId>{5C22544A-7EE6-4342-B048-85BDC9FD1C3A}</a:tableStyleId>
              </a:tblPr>
              <a:tblGrid>
                <a:gridCol w="3389054">
                  <a:extLst>
                    <a:ext uri="{9D8B030D-6E8A-4147-A177-3AD203B41FA5}">
                      <a16:colId xmlns:a16="http://schemas.microsoft.com/office/drawing/2014/main" val="2179184470"/>
                    </a:ext>
                  </a:extLst>
                </a:gridCol>
                <a:gridCol w="940995">
                  <a:extLst>
                    <a:ext uri="{9D8B030D-6E8A-4147-A177-3AD203B41FA5}">
                      <a16:colId xmlns:a16="http://schemas.microsoft.com/office/drawing/2014/main" val="3680525952"/>
                    </a:ext>
                  </a:extLst>
                </a:gridCol>
                <a:gridCol w="1394294">
                  <a:extLst>
                    <a:ext uri="{9D8B030D-6E8A-4147-A177-3AD203B41FA5}">
                      <a16:colId xmlns:a16="http://schemas.microsoft.com/office/drawing/2014/main" val="3684006463"/>
                    </a:ext>
                  </a:extLst>
                </a:gridCol>
                <a:gridCol w="1777034">
                  <a:extLst>
                    <a:ext uri="{9D8B030D-6E8A-4147-A177-3AD203B41FA5}">
                      <a16:colId xmlns:a16="http://schemas.microsoft.com/office/drawing/2014/main" val="2472038276"/>
                    </a:ext>
                  </a:extLst>
                </a:gridCol>
              </a:tblGrid>
              <a:tr h="399974">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29409550"/>
                  </a:ext>
                </a:extLst>
              </a:tr>
              <a:tr h="329598">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5:  Improve Safety at Roadway</a:t>
                      </a:r>
                      <a:r>
                        <a:rPr lang="en-US" sz="1200" kern="1200" baseline="0" dirty="0" smtClean="0">
                          <a:effectLst/>
                          <a:latin typeface="Segoe UI" panose="020B0502040204020203" pitchFamily="34" charset="0"/>
                          <a:cs typeface="Segoe UI" panose="020B0502040204020203" pitchFamily="34" charset="0"/>
                        </a:rPr>
                        <a:t> Segments.</a:t>
                      </a:r>
                      <a:endParaRPr lang="en-US" sz="1200" kern="1200" dirty="0" smtClean="0">
                        <a:effectLst/>
                        <a:latin typeface="Segoe UI" panose="020B0502040204020203"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2782988"/>
                  </a:ext>
                </a:extLst>
              </a:tr>
              <a:tr h="236177">
                <a:tc>
                  <a:txBody>
                    <a:bodyPr/>
                    <a:lstStyle/>
                    <a:p>
                      <a:pPr marL="0" marR="0" algn="l">
                        <a:lnSpc>
                          <a:spcPct val="115000"/>
                        </a:lnSpc>
                        <a:spcBef>
                          <a:spcPts val="0"/>
                        </a:spcBef>
                        <a:spcAft>
                          <a:spcPts val="0"/>
                        </a:spcAft>
                      </a:pPr>
                      <a:r>
                        <a:rPr lang="en-US" sz="1200" b="1" dirty="0" smtClean="0">
                          <a:effectLst/>
                          <a:latin typeface="Segoe UI" panose="020B0502040204020203" pitchFamily="34" charset="0"/>
                          <a:cs typeface="Segoe UI" panose="020B0502040204020203" pitchFamily="34" charset="0"/>
                        </a:rPr>
                        <a:t>S Main St: Fort Bragg City Limits to Oak St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r>
                        <a:rPr lang="en-US" sz="1200" dirty="0" smtClean="0">
                          <a:latin typeface="Segoe UI" panose="020B0502040204020203" pitchFamily="34" charset="0"/>
                          <a:cs typeface="Segoe UI" panose="020B0502040204020203" pitchFamily="34" charset="0"/>
                        </a:rPr>
                        <a:t>R22</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algn="ctr"/>
                      <a:r>
                        <a:rPr lang="en-US" sz="1200" dirty="0" smtClean="0">
                          <a:latin typeface="Segoe UI" panose="020B0502040204020203" pitchFamily="34" charset="0"/>
                          <a:cs typeface="Segoe UI" panose="020B0502040204020203" pitchFamily="34" charset="0"/>
                        </a:rPr>
                        <a:t>R26</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algn="ctr"/>
                      <a:endParaRPr lang="en-US" sz="1200" dirty="0">
                        <a:latin typeface="Segoe UI" panose="020B0502040204020203"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196445151"/>
                  </a:ext>
                </a:extLst>
              </a:tr>
            </a:tbl>
          </a:graphicData>
        </a:graphic>
      </p:graphicFrame>
      <p:sp>
        <p:nvSpPr>
          <p:cNvPr id="9" name="TextBox 8"/>
          <p:cNvSpPr txBox="1"/>
          <p:nvPr/>
        </p:nvSpPr>
        <p:spPr>
          <a:xfrm>
            <a:off x="313477" y="1198210"/>
            <a:ext cx="5421746" cy="338554"/>
          </a:xfrm>
          <a:prstGeom prst="rect">
            <a:avLst/>
          </a:prstGeom>
          <a:noFill/>
        </p:spPr>
        <p:txBody>
          <a:bodyPr wrap="square" rtlCol="0">
            <a:spAutoFit/>
          </a:bodyPr>
          <a:lstStyle/>
          <a:p>
            <a:r>
              <a:rPr lang="en-US" sz="1600" dirty="0" smtClean="0"/>
              <a:t>Roadways </a:t>
            </a:r>
            <a:endParaRPr lang="en-US" sz="1600" dirty="0"/>
          </a:p>
        </p:txBody>
      </p:sp>
      <p:sp>
        <p:nvSpPr>
          <p:cNvPr id="13" name="TextBox 12"/>
          <p:cNvSpPr txBox="1"/>
          <p:nvPr/>
        </p:nvSpPr>
        <p:spPr>
          <a:xfrm>
            <a:off x="7967677" y="1536867"/>
            <a:ext cx="4029046" cy="954107"/>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R22 – </a:t>
            </a:r>
            <a:r>
              <a:rPr lang="en-US" sz="1400" b="0" dirty="0"/>
              <a:t>Install/Upgrade signs with new fluorescent sheeting </a:t>
            </a:r>
            <a:r>
              <a:rPr lang="en-US" sz="1400" b="0" dirty="0" smtClean="0"/>
              <a:t>(</a:t>
            </a:r>
            <a:r>
              <a:rPr lang="en-US" sz="1400" b="0" dirty="0"/>
              <a:t>regulatory or warning) </a:t>
            </a:r>
            <a:endParaRPr lang="en-US" sz="1400" b="0" dirty="0" smtClean="0"/>
          </a:p>
          <a:p>
            <a:r>
              <a:rPr lang="en-US" sz="1400" dirty="0" smtClean="0"/>
              <a:t>R26 – </a:t>
            </a:r>
            <a:r>
              <a:rPr lang="en-US" sz="1400" b="0" dirty="0"/>
              <a:t>Install dynamic/variable speed warning </a:t>
            </a:r>
            <a:r>
              <a:rPr lang="en-US" sz="1400" b="0" dirty="0" smtClean="0"/>
              <a:t>signs</a:t>
            </a:r>
          </a:p>
        </p:txBody>
      </p:sp>
      <p:graphicFrame>
        <p:nvGraphicFramePr>
          <p:cNvPr id="14" name="Table 13"/>
          <p:cNvGraphicFramePr>
            <a:graphicFrameLocks noGrp="1"/>
          </p:cNvGraphicFramePr>
          <p:nvPr>
            <p:extLst/>
          </p:nvPr>
        </p:nvGraphicFramePr>
        <p:xfrm>
          <a:off x="360947" y="2704883"/>
          <a:ext cx="7501377" cy="965749"/>
        </p:xfrm>
        <a:graphic>
          <a:graphicData uri="http://schemas.openxmlformats.org/drawingml/2006/table">
            <a:tbl>
              <a:tblPr firstRow="1" firstCol="1" bandRow="1">
                <a:tableStyleId>{5C22544A-7EE6-4342-B048-85BDC9FD1C3A}</a:tableStyleId>
              </a:tblPr>
              <a:tblGrid>
                <a:gridCol w="3381034">
                  <a:extLst>
                    <a:ext uri="{9D8B030D-6E8A-4147-A177-3AD203B41FA5}">
                      <a16:colId xmlns:a16="http://schemas.microsoft.com/office/drawing/2014/main" val="2646993404"/>
                    </a:ext>
                  </a:extLst>
                </a:gridCol>
                <a:gridCol w="949015">
                  <a:extLst>
                    <a:ext uri="{9D8B030D-6E8A-4147-A177-3AD203B41FA5}">
                      <a16:colId xmlns:a16="http://schemas.microsoft.com/office/drawing/2014/main" val="1710884345"/>
                    </a:ext>
                  </a:extLst>
                </a:gridCol>
                <a:gridCol w="1394294">
                  <a:extLst>
                    <a:ext uri="{9D8B030D-6E8A-4147-A177-3AD203B41FA5}">
                      <a16:colId xmlns:a16="http://schemas.microsoft.com/office/drawing/2014/main" val="3461228826"/>
                    </a:ext>
                  </a:extLst>
                </a:gridCol>
                <a:gridCol w="1777034">
                  <a:extLst>
                    <a:ext uri="{9D8B030D-6E8A-4147-A177-3AD203B41FA5}">
                      <a16:colId xmlns:a16="http://schemas.microsoft.com/office/drawing/2014/main" val="1764023797"/>
                    </a:ext>
                  </a:extLst>
                </a:gridCol>
              </a:tblGrid>
              <a:tr h="399974">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30797367"/>
                  </a:ext>
                </a:extLst>
              </a:tr>
              <a:tr h="329598">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6:  Improve Safety at Roadway</a:t>
                      </a:r>
                      <a:r>
                        <a:rPr lang="en-US" sz="1200" kern="1200" baseline="0" dirty="0" smtClean="0">
                          <a:effectLst/>
                          <a:latin typeface="Segoe UI" panose="020B0502040204020203" pitchFamily="34" charset="0"/>
                          <a:cs typeface="Segoe UI" panose="020B0502040204020203" pitchFamily="34" charset="0"/>
                        </a:rPr>
                        <a:t> Segments.</a:t>
                      </a:r>
                      <a:endParaRPr lang="en-US" sz="1200" kern="1200" dirty="0" smtClean="0">
                        <a:effectLst/>
                        <a:latin typeface="Segoe UI" panose="020B0502040204020203"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86771848"/>
                  </a:ext>
                </a:extLst>
              </a:tr>
              <a:tr h="236177">
                <a:tc>
                  <a:txBody>
                    <a:bodyPr/>
                    <a:lstStyle/>
                    <a:p>
                      <a:pPr marL="0" marR="0" algn="l">
                        <a:lnSpc>
                          <a:spcPct val="115000"/>
                        </a:lnSpc>
                        <a:spcBef>
                          <a:spcPts val="0"/>
                        </a:spcBef>
                        <a:spcAft>
                          <a:spcPts val="0"/>
                        </a:spcAft>
                      </a:pPr>
                      <a:r>
                        <a:rPr lang="en-US" sz="1200" b="1" dirty="0" smtClean="0">
                          <a:effectLst/>
                          <a:latin typeface="Segoe UI" panose="020B0502040204020203" pitchFamily="34" charset="0"/>
                          <a:cs typeface="Segoe UI" panose="020B0502040204020203" pitchFamily="34" charset="0"/>
                        </a:rPr>
                        <a:t>S Main St: Fort Bragg City Limits to Oak St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r>
                        <a:rPr lang="en-US" sz="1200" dirty="0" smtClean="0">
                          <a:latin typeface="Segoe UI" panose="020B0502040204020203" pitchFamily="34" charset="0"/>
                          <a:cs typeface="Segoe UI" panose="020B0502040204020203" pitchFamily="34" charset="0"/>
                        </a:rPr>
                        <a:t>R36PB</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algn="ctr"/>
                      <a:r>
                        <a:rPr lang="en-US" sz="1200" dirty="0" smtClean="0">
                          <a:latin typeface="Segoe UI" panose="020B0502040204020203" pitchFamily="34" charset="0"/>
                          <a:cs typeface="Segoe UI" panose="020B0502040204020203" pitchFamily="34" charset="0"/>
                        </a:rPr>
                        <a:t>R38PB</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algn="ctr"/>
                      <a:endParaRPr lang="en-US" sz="1200" dirty="0">
                        <a:latin typeface="Segoe UI" panose="020B0502040204020203"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384429516"/>
                  </a:ext>
                </a:extLst>
              </a:tr>
            </a:tbl>
          </a:graphicData>
        </a:graphic>
      </p:graphicFrame>
      <p:sp>
        <p:nvSpPr>
          <p:cNvPr id="15" name="TextBox 14"/>
          <p:cNvSpPr txBox="1"/>
          <p:nvPr/>
        </p:nvSpPr>
        <p:spPr>
          <a:xfrm>
            <a:off x="7971170" y="2704883"/>
            <a:ext cx="4025553" cy="954107"/>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R36PB – </a:t>
            </a:r>
            <a:r>
              <a:rPr lang="en-US" sz="1400" b="0" dirty="0"/>
              <a:t>Install/upgrade pedestrian crossing (with enhanced safety features) </a:t>
            </a:r>
            <a:endParaRPr lang="en-US" sz="1400" b="0" dirty="0" smtClean="0"/>
          </a:p>
          <a:p>
            <a:r>
              <a:rPr lang="en-US" sz="1400" dirty="0" smtClean="0"/>
              <a:t>R38PB </a:t>
            </a:r>
            <a:r>
              <a:rPr lang="en-US" sz="1400" dirty="0"/>
              <a:t>– </a:t>
            </a:r>
            <a:r>
              <a:rPr lang="en-US" sz="1400" b="0" dirty="0"/>
              <a:t>Install Rectangular Rapid Flashing Beacon (RRFB) </a:t>
            </a:r>
          </a:p>
        </p:txBody>
      </p:sp>
      <p:sp>
        <p:nvSpPr>
          <p:cNvPr id="17" name="TextBox 16"/>
          <p:cNvSpPr txBox="1"/>
          <p:nvPr/>
        </p:nvSpPr>
        <p:spPr>
          <a:xfrm>
            <a:off x="313475" y="859553"/>
            <a:ext cx="7947121" cy="400110"/>
          </a:xfrm>
          <a:prstGeom prst="rect">
            <a:avLst/>
          </a:prstGeom>
          <a:noFill/>
        </p:spPr>
        <p:txBody>
          <a:bodyPr wrap="square" rtlCol="0">
            <a:spAutoFit/>
          </a:bodyPr>
          <a:lstStyle/>
          <a:p>
            <a:r>
              <a:rPr lang="en-US" sz="2000" b="1" dirty="0"/>
              <a:t>Recommended Projects related to S Main </a:t>
            </a:r>
            <a:r>
              <a:rPr lang="en-US" sz="2000" b="1" dirty="0" smtClean="0"/>
              <a:t>Street/Hwy </a:t>
            </a:r>
            <a:r>
              <a:rPr lang="en-US" sz="2000" b="1" dirty="0"/>
              <a:t>1 (Caltrans)</a:t>
            </a:r>
          </a:p>
        </p:txBody>
      </p:sp>
    </p:spTree>
    <p:extLst>
      <p:ext uri="{BB962C8B-B14F-4D97-AF65-F5344CB8AC3E}">
        <p14:creationId xmlns:p14="http://schemas.microsoft.com/office/powerpoint/2010/main" val="2194166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5472"/>
            <a:ext cx="10515600" cy="1325563"/>
          </a:xfrm>
        </p:spPr>
        <p:txBody>
          <a:bodyPr>
            <a:normAutofit/>
          </a:bodyPr>
          <a:lstStyle/>
          <a:p>
            <a:r>
              <a:rPr lang="en-US" sz="4000" dirty="0">
                <a:solidFill>
                  <a:srgbClr val="FFC000"/>
                </a:solidFill>
                <a:latin typeface="+mn-lt"/>
              </a:rPr>
              <a:t>Collision Analysis </a:t>
            </a:r>
            <a:r>
              <a:rPr lang="en-US" sz="4000" dirty="0" smtClean="0">
                <a:solidFill>
                  <a:srgbClr val="FFC000"/>
                </a:solidFill>
                <a:latin typeface="+mn-lt"/>
              </a:rPr>
              <a:t>Findings- Ukiah </a:t>
            </a:r>
            <a:endParaRPr lang="en-US" sz="4000" dirty="0">
              <a:solidFill>
                <a:srgbClr val="FFC000"/>
              </a:solidFill>
              <a:latin typeface="+mn-lt"/>
            </a:endParaRPr>
          </a:p>
        </p:txBody>
      </p:sp>
      <p:sp>
        <p:nvSpPr>
          <p:cNvPr id="14" name="Content Placeholder 2"/>
          <p:cNvSpPr txBox="1">
            <a:spLocks/>
          </p:cNvSpPr>
          <p:nvPr/>
        </p:nvSpPr>
        <p:spPr>
          <a:xfrm>
            <a:off x="7475815" y="3184095"/>
            <a:ext cx="3640134" cy="387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smtClean="0">
                <a:solidFill>
                  <a:srgbClr val="000000"/>
                </a:solidFill>
              </a:rPr>
              <a:t>15 Killed &amp; Severe Injury (KSI) collisions</a:t>
            </a:r>
          </a:p>
          <a:p>
            <a:pPr marL="0" indent="0">
              <a:buNone/>
            </a:pPr>
            <a:endParaRPr lang="en-US" sz="1400" dirty="0">
              <a:solidFill>
                <a:prstClr val="black"/>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28</a:t>
            </a:fld>
            <a:endParaRPr lang="en-US">
              <a:solidFill>
                <a:prstClr val="black">
                  <a:tint val="75000"/>
                </a:prstClr>
              </a:solidFill>
            </a:endParaRPr>
          </a:p>
        </p:txBody>
      </p:sp>
      <p:sp>
        <p:nvSpPr>
          <p:cNvPr id="19" name="Content Placeholder 2"/>
          <p:cNvSpPr txBox="1">
            <a:spLocks/>
          </p:cNvSpPr>
          <p:nvPr/>
        </p:nvSpPr>
        <p:spPr>
          <a:xfrm>
            <a:off x="1857892" y="887722"/>
            <a:ext cx="4304467" cy="5471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u="sng" dirty="0" smtClean="0">
                <a:solidFill>
                  <a:prstClr val="black"/>
                </a:solidFill>
              </a:rPr>
              <a:t>City of Ukiah (2020-2022)</a:t>
            </a:r>
            <a:endParaRPr lang="en-US" sz="1600" u="sng" dirty="0">
              <a:solidFill>
                <a:prstClr val="black"/>
              </a:solidFill>
            </a:endParaRPr>
          </a:p>
        </p:txBody>
      </p:sp>
      <p:sp>
        <p:nvSpPr>
          <p:cNvPr id="34" name="TextBox 33">
            <a:extLst>
              <a:ext uri="{FF2B5EF4-FFF2-40B4-BE49-F238E27FC236}">
                <a16:creationId xmlns:a16="http://schemas.microsoft.com/office/drawing/2014/main" id="{E0337D2E-925A-D74C-B0D4-87B7CA2113E0}"/>
              </a:ext>
            </a:extLst>
          </p:cNvPr>
          <p:cNvSpPr txBox="1"/>
          <p:nvPr/>
        </p:nvSpPr>
        <p:spPr>
          <a:xfrm>
            <a:off x="7701350" y="3638108"/>
            <a:ext cx="3247157" cy="584775"/>
          </a:xfrm>
          <a:prstGeom prst="rect">
            <a:avLst/>
          </a:prstGeom>
          <a:noFill/>
        </p:spPr>
        <p:txBody>
          <a:bodyPr wrap="square" rtlCol="0">
            <a:spAutoFit/>
          </a:bodyPr>
          <a:lstStyle/>
          <a:p>
            <a:r>
              <a:rPr lang="en-US" sz="1600" dirty="0" smtClean="0">
                <a:solidFill>
                  <a:prstClr val="black"/>
                </a:solidFill>
              </a:rPr>
              <a:t>Violation Type </a:t>
            </a:r>
            <a:r>
              <a:rPr lang="en-US" sz="1600" dirty="0">
                <a:solidFill>
                  <a:prstClr val="black"/>
                </a:solidFill>
              </a:rPr>
              <a:t>(2020-2022)</a:t>
            </a:r>
          </a:p>
          <a:p>
            <a:endParaRPr lang="en-US" sz="1600" dirty="0">
              <a:solidFill>
                <a:prstClr val="black"/>
              </a:solidFill>
            </a:endParaRPr>
          </a:p>
        </p:txBody>
      </p:sp>
      <p:sp>
        <p:nvSpPr>
          <p:cNvPr id="41" name="TextBox 40">
            <a:extLst>
              <a:ext uri="{FF2B5EF4-FFF2-40B4-BE49-F238E27FC236}">
                <a16:creationId xmlns:a16="http://schemas.microsoft.com/office/drawing/2014/main" id="{E0337D2E-925A-D74C-B0D4-87B7CA2113E0}"/>
              </a:ext>
            </a:extLst>
          </p:cNvPr>
          <p:cNvSpPr txBox="1"/>
          <p:nvPr/>
        </p:nvSpPr>
        <p:spPr>
          <a:xfrm>
            <a:off x="1959642" y="3613529"/>
            <a:ext cx="2123676" cy="584775"/>
          </a:xfrm>
          <a:prstGeom prst="rect">
            <a:avLst/>
          </a:prstGeom>
          <a:noFill/>
        </p:spPr>
        <p:txBody>
          <a:bodyPr wrap="square" rtlCol="0">
            <a:spAutoFit/>
          </a:bodyPr>
          <a:lstStyle/>
          <a:p>
            <a:r>
              <a:rPr lang="en-US" sz="1600" dirty="0" smtClean="0">
                <a:solidFill>
                  <a:prstClr val="black"/>
                </a:solidFill>
              </a:rPr>
              <a:t>Severity </a:t>
            </a:r>
            <a:r>
              <a:rPr lang="en-US" sz="1600" dirty="0">
                <a:solidFill>
                  <a:prstClr val="black"/>
                </a:solidFill>
              </a:rPr>
              <a:t>(2020-2022)</a:t>
            </a:r>
          </a:p>
          <a:p>
            <a:endParaRPr lang="en-US" sz="1600" dirty="0">
              <a:solidFill>
                <a:prstClr val="black"/>
              </a:solidFill>
            </a:endParaRPr>
          </a:p>
        </p:txBody>
      </p:sp>
      <p:graphicFrame>
        <p:nvGraphicFramePr>
          <p:cNvPr id="4" name="Table 3"/>
          <p:cNvGraphicFramePr>
            <a:graphicFrameLocks noGrp="1"/>
          </p:cNvGraphicFramePr>
          <p:nvPr>
            <p:extLst/>
          </p:nvPr>
        </p:nvGraphicFramePr>
        <p:xfrm>
          <a:off x="472947" y="1209943"/>
          <a:ext cx="5276569" cy="1866345"/>
        </p:xfrm>
        <a:graphic>
          <a:graphicData uri="http://schemas.openxmlformats.org/drawingml/2006/table">
            <a:tbl>
              <a:tblPr>
                <a:tableStyleId>{93296810-A885-4BE3-A3E7-6D5BEEA58F35}</a:tableStyleId>
              </a:tblPr>
              <a:tblGrid>
                <a:gridCol w="1927353">
                  <a:extLst>
                    <a:ext uri="{9D8B030D-6E8A-4147-A177-3AD203B41FA5}">
                      <a16:colId xmlns:a16="http://schemas.microsoft.com/office/drawing/2014/main" val="4094517525"/>
                    </a:ext>
                  </a:extLst>
                </a:gridCol>
                <a:gridCol w="1247346">
                  <a:extLst>
                    <a:ext uri="{9D8B030D-6E8A-4147-A177-3AD203B41FA5}">
                      <a16:colId xmlns:a16="http://schemas.microsoft.com/office/drawing/2014/main" val="2563279866"/>
                    </a:ext>
                  </a:extLst>
                </a:gridCol>
                <a:gridCol w="1050935">
                  <a:extLst>
                    <a:ext uri="{9D8B030D-6E8A-4147-A177-3AD203B41FA5}">
                      <a16:colId xmlns:a16="http://schemas.microsoft.com/office/drawing/2014/main" val="2424661663"/>
                    </a:ext>
                  </a:extLst>
                </a:gridCol>
                <a:gridCol w="1050935">
                  <a:extLst>
                    <a:ext uri="{9D8B030D-6E8A-4147-A177-3AD203B41FA5}">
                      <a16:colId xmlns:a16="http://schemas.microsoft.com/office/drawing/2014/main" val="3286628077"/>
                    </a:ext>
                  </a:extLst>
                </a:gridCol>
              </a:tblGrid>
              <a:tr h="270361">
                <a:tc>
                  <a:txBody>
                    <a:bodyPr/>
                    <a:lstStyle/>
                    <a:p>
                      <a:pPr algn="ctr" fontAlgn="ctr"/>
                      <a:r>
                        <a:rPr lang="en-US" sz="1100" b="1" u="none" strike="noStrike" dirty="0">
                          <a:effectLst/>
                        </a:rPr>
                        <a:t>Collision Severity</a:t>
                      </a:r>
                      <a:endParaRPr lang="en-US" sz="1100" b="1" i="0" u="none" strike="noStrike" dirty="0">
                        <a:solidFill>
                          <a:srgbClr val="FFFFFF"/>
                        </a:solidFill>
                        <a:effectLst/>
                        <a:latin typeface="Segoe UI" panose="020B0502040204020203" pitchFamily="34" charset="0"/>
                      </a:endParaRPr>
                    </a:p>
                  </a:txBody>
                  <a:tcPr marL="7620" marR="7620" marT="7620" marB="0" anchor="ctr"/>
                </a:tc>
                <a:tc>
                  <a:txBody>
                    <a:bodyPr/>
                    <a:lstStyle/>
                    <a:p>
                      <a:pPr algn="ctr" fontAlgn="ctr"/>
                      <a:r>
                        <a:rPr lang="en-US" sz="1100" b="1" u="none" strike="noStrike" dirty="0">
                          <a:effectLst/>
                        </a:rPr>
                        <a:t>2015-2019</a:t>
                      </a:r>
                      <a:endParaRPr lang="en-US" sz="1100" b="1" i="0" u="none" strike="noStrike" dirty="0">
                        <a:solidFill>
                          <a:srgbClr val="FFFFFF"/>
                        </a:solidFill>
                        <a:effectLst/>
                        <a:latin typeface="Segoe UI" panose="020B0502040204020203" pitchFamily="34" charset="0"/>
                      </a:endParaRPr>
                    </a:p>
                  </a:txBody>
                  <a:tcPr marL="7620" marR="7620" marT="7620" marB="0" anchor="ctr"/>
                </a:tc>
                <a:tc>
                  <a:txBody>
                    <a:bodyPr/>
                    <a:lstStyle/>
                    <a:p>
                      <a:pPr algn="ctr" fontAlgn="ctr"/>
                      <a:r>
                        <a:rPr lang="en-US" sz="1100" b="1" u="none" strike="noStrike" dirty="0">
                          <a:effectLst/>
                        </a:rPr>
                        <a:t>2020-2022</a:t>
                      </a:r>
                      <a:endParaRPr lang="en-US" sz="1100" b="1" i="0" u="none" strike="noStrike" dirty="0">
                        <a:solidFill>
                          <a:srgbClr val="FFFFFF"/>
                        </a:solidFill>
                        <a:effectLst/>
                        <a:latin typeface="Segoe UI" panose="020B0502040204020203" pitchFamily="34" charset="0"/>
                      </a:endParaRPr>
                    </a:p>
                  </a:txBody>
                  <a:tcPr marL="7620" marR="7620" marT="7620" marB="0" anchor="ctr"/>
                </a:tc>
                <a:tc>
                  <a:txBody>
                    <a:bodyPr/>
                    <a:lstStyle/>
                    <a:p>
                      <a:pPr algn="ctr" fontAlgn="ctr"/>
                      <a:r>
                        <a:rPr lang="en-US" sz="1100" b="1" u="none" strike="noStrike" dirty="0">
                          <a:effectLst/>
                        </a:rPr>
                        <a:t>2015-2022</a:t>
                      </a:r>
                      <a:endParaRPr lang="en-US" sz="1100" b="1" i="0" u="none" strike="noStrike" dirty="0">
                        <a:solidFill>
                          <a:srgbClr val="FFFFFF"/>
                        </a:solidFill>
                        <a:effectLst/>
                        <a:latin typeface="Segoe UI" panose="020B0502040204020203" pitchFamily="34" charset="0"/>
                      </a:endParaRPr>
                    </a:p>
                  </a:txBody>
                  <a:tcPr marL="7620" marR="7620" marT="7620" marB="0" anchor="ctr"/>
                </a:tc>
                <a:extLst>
                  <a:ext uri="{0D108BD9-81ED-4DB2-BD59-A6C34878D82A}">
                    <a16:rowId xmlns:a16="http://schemas.microsoft.com/office/drawing/2014/main" val="566999894"/>
                  </a:ext>
                </a:extLst>
              </a:tr>
              <a:tr h="232482">
                <a:tc>
                  <a:txBody>
                    <a:bodyPr/>
                    <a:lstStyle/>
                    <a:p>
                      <a:pPr algn="ctr" fontAlgn="ctr"/>
                      <a:r>
                        <a:rPr lang="en-US" sz="1100" u="none" strike="noStrike" dirty="0">
                          <a:effectLst/>
                        </a:rPr>
                        <a:t>Killed</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0</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27120864"/>
                  </a:ext>
                </a:extLst>
              </a:tr>
              <a:tr h="232482">
                <a:tc>
                  <a:txBody>
                    <a:bodyPr/>
                    <a:lstStyle/>
                    <a:p>
                      <a:pPr algn="ctr" fontAlgn="ctr"/>
                      <a:r>
                        <a:rPr lang="en-US" sz="1100" u="none" strike="noStrike" dirty="0">
                          <a:effectLst/>
                        </a:rPr>
                        <a:t>Severe Injury</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a:effectLst/>
                        </a:rPr>
                        <a:t>24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15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39</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602138945"/>
                  </a:ext>
                </a:extLst>
              </a:tr>
              <a:tr h="267693">
                <a:tc>
                  <a:txBody>
                    <a:bodyPr/>
                    <a:lstStyle/>
                    <a:p>
                      <a:pPr algn="ctr" fontAlgn="ctr"/>
                      <a:r>
                        <a:rPr lang="en-US" sz="1100" u="none" strike="noStrike" dirty="0">
                          <a:effectLst/>
                        </a:rPr>
                        <a:t>Visible Injury</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a:effectLst/>
                        </a:rPr>
                        <a:t>67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25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effectLst/>
                          <a:latin typeface="+mn-lt"/>
                        </a:rPr>
                        <a:t>92</a:t>
                      </a:r>
                    </a:p>
                  </a:txBody>
                  <a:tcPr marL="7620" marR="7620" marT="7620" marB="0" anchor="ctr"/>
                </a:tc>
                <a:extLst>
                  <a:ext uri="{0D108BD9-81ED-4DB2-BD59-A6C34878D82A}">
                    <a16:rowId xmlns:a16="http://schemas.microsoft.com/office/drawing/2014/main" val="345823982"/>
                  </a:ext>
                </a:extLst>
              </a:tr>
              <a:tr h="267693">
                <a:tc>
                  <a:txBody>
                    <a:bodyPr/>
                    <a:lstStyle/>
                    <a:p>
                      <a:pPr algn="ctr" fontAlgn="ctr"/>
                      <a:r>
                        <a:rPr lang="en-US" sz="1100" u="none" strike="noStrike" dirty="0">
                          <a:effectLst/>
                        </a:rPr>
                        <a:t>Complaint of Pain</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a:effectLst/>
                        </a:rPr>
                        <a:t>124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47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dirty="0" smtClean="0">
                          <a:latin typeface="+mn-lt"/>
                        </a:rPr>
                        <a:t>171</a:t>
                      </a:r>
                      <a:endParaRPr lang="en-US" sz="1100" dirty="0">
                        <a:latin typeface="+mn-lt"/>
                      </a:endParaRPr>
                    </a:p>
                  </a:txBody>
                  <a:tcPr marL="7620" marR="7620" marT="7620" marB="0" anchor="ctr"/>
                </a:tc>
                <a:extLst>
                  <a:ext uri="{0D108BD9-81ED-4DB2-BD59-A6C34878D82A}">
                    <a16:rowId xmlns:a16="http://schemas.microsoft.com/office/drawing/2014/main" val="2893764796"/>
                  </a:ext>
                </a:extLst>
              </a:tr>
              <a:tr h="327941">
                <a:tc>
                  <a:txBody>
                    <a:bodyPr/>
                    <a:lstStyle/>
                    <a:p>
                      <a:pPr algn="ctr" fontAlgn="ctr"/>
                      <a:r>
                        <a:rPr lang="en-US" sz="1100" u="none" strike="noStrike" dirty="0">
                          <a:effectLst/>
                        </a:rPr>
                        <a:t>Property Damage Only (PDO)</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a:effectLst/>
                        </a:rPr>
                        <a:t>422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156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dirty="0" smtClean="0">
                          <a:latin typeface="+mn-lt"/>
                        </a:rPr>
                        <a:t>578</a:t>
                      </a:r>
                      <a:endParaRPr lang="en-US" sz="1100" dirty="0">
                        <a:latin typeface="+mn-lt"/>
                      </a:endParaRPr>
                    </a:p>
                  </a:txBody>
                  <a:tcPr marL="7620" marR="7620" marT="7620" marB="0" anchor="ctr"/>
                </a:tc>
                <a:extLst>
                  <a:ext uri="{0D108BD9-81ED-4DB2-BD59-A6C34878D82A}">
                    <a16:rowId xmlns:a16="http://schemas.microsoft.com/office/drawing/2014/main" val="2686564209"/>
                  </a:ext>
                </a:extLst>
              </a:tr>
              <a:tr h="267693">
                <a:tc>
                  <a:txBody>
                    <a:bodyPr/>
                    <a:lstStyle/>
                    <a:p>
                      <a:pPr algn="ctr" fontAlgn="ctr"/>
                      <a:r>
                        <a:rPr lang="en-US" sz="1100" b="1" u="none" strike="noStrike" dirty="0">
                          <a:effectLst/>
                        </a:rPr>
                        <a:t>Total</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b="1" u="none" strike="noStrike" dirty="0">
                          <a:effectLst/>
                        </a:rPr>
                        <a:t>637</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1" i="0" u="none" strike="noStrike" dirty="0" smtClean="0">
                          <a:solidFill>
                            <a:srgbClr val="000000"/>
                          </a:solidFill>
                          <a:effectLst/>
                          <a:latin typeface="Calibri" panose="020F0502020204030204" pitchFamily="34" charset="0"/>
                        </a:rPr>
                        <a:t>243</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a:r>
                        <a:rPr lang="en-US" sz="1100" b="1" dirty="0" smtClean="0">
                          <a:latin typeface="+mn-lt"/>
                        </a:rPr>
                        <a:t>880</a:t>
                      </a:r>
                      <a:endParaRPr lang="en-US" sz="1100" b="1" dirty="0">
                        <a:latin typeface="+mn-lt"/>
                      </a:endParaRPr>
                    </a:p>
                  </a:txBody>
                  <a:tcPr marL="7620" marR="7620" marT="7620" marB="0" anchor="ctr"/>
                </a:tc>
                <a:extLst>
                  <a:ext uri="{0D108BD9-81ED-4DB2-BD59-A6C34878D82A}">
                    <a16:rowId xmlns:a16="http://schemas.microsoft.com/office/drawing/2014/main" val="1440440494"/>
                  </a:ext>
                </a:extLst>
              </a:tr>
            </a:tbl>
          </a:graphicData>
        </a:graphic>
      </p:graphicFrame>
      <p:graphicFrame>
        <p:nvGraphicFramePr>
          <p:cNvPr id="15" name="Chart 14"/>
          <p:cNvGraphicFramePr>
            <a:graphicFrameLocks/>
          </p:cNvGraphicFramePr>
          <p:nvPr>
            <p:extLst/>
          </p:nvPr>
        </p:nvGraphicFramePr>
        <p:xfrm>
          <a:off x="9066709" y="1039092"/>
          <a:ext cx="3086874" cy="2268415"/>
        </p:xfrm>
        <a:graphic>
          <a:graphicData uri="http://schemas.openxmlformats.org/drawingml/2006/chart">
            <c:chart xmlns:c="http://schemas.openxmlformats.org/drawingml/2006/chart" xmlns:r="http://schemas.openxmlformats.org/officeDocument/2006/relationships" r:id="rId3"/>
          </a:graphicData>
        </a:graphic>
      </p:graphicFrame>
      <p:sp>
        <p:nvSpPr>
          <p:cNvPr id="17" name="Content Placeholder 2"/>
          <p:cNvSpPr txBox="1">
            <a:spLocks/>
          </p:cNvSpPr>
          <p:nvPr/>
        </p:nvSpPr>
        <p:spPr>
          <a:xfrm>
            <a:off x="375551" y="3076286"/>
            <a:ext cx="4250488" cy="387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smtClean="0">
                <a:solidFill>
                  <a:schemeClr val="tx1">
                    <a:lumMod val="65000"/>
                    <a:lumOff val="35000"/>
                  </a:schemeClr>
                </a:solidFill>
              </a:rPr>
              <a:t>Note: State Route Collisions are excluded from the analysis</a:t>
            </a:r>
          </a:p>
          <a:p>
            <a:pPr marL="0" indent="0">
              <a:buNone/>
            </a:pPr>
            <a:endParaRPr lang="en-US" sz="1200" dirty="0">
              <a:solidFill>
                <a:schemeClr val="tx1">
                  <a:lumMod val="65000"/>
                  <a:lumOff val="35000"/>
                </a:schemeClr>
              </a:solidFill>
            </a:endParaRPr>
          </a:p>
        </p:txBody>
      </p:sp>
      <p:sp>
        <p:nvSpPr>
          <p:cNvPr id="21" name="TextBox 20">
            <a:extLst>
              <a:ext uri="{FF2B5EF4-FFF2-40B4-BE49-F238E27FC236}">
                <a16:creationId xmlns:a16="http://schemas.microsoft.com/office/drawing/2014/main" id="{E0337D2E-925A-D74C-B0D4-87B7CA2113E0}"/>
              </a:ext>
            </a:extLst>
          </p:cNvPr>
          <p:cNvSpPr txBox="1"/>
          <p:nvPr/>
        </p:nvSpPr>
        <p:spPr>
          <a:xfrm>
            <a:off x="7750206" y="708491"/>
            <a:ext cx="3659743" cy="584775"/>
          </a:xfrm>
          <a:prstGeom prst="rect">
            <a:avLst/>
          </a:prstGeom>
          <a:noFill/>
        </p:spPr>
        <p:txBody>
          <a:bodyPr wrap="square" rtlCol="0">
            <a:spAutoFit/>
          </a:bodyPr>
          <a:lstStyle/>
          <a:p>
            <a:r>
              <a:rPr lang="en-US" sz="1600" dirty="0" smtClean="0">
                <a:solidFill>
                  <a:prstClr val="black"/>
                </a:solidFill>
              </a:rPr>
              <a:t>Collisions by Severity (2020-2022</a:t>
            </a:r>
            <a:r>
              <a:rPr lang="en-US" sz="1600" dirty="0">
                <a:solidFill>
                  <a:prstClr val="black"/>
                </a:solidFill>
              </a:rPr>
              <a:t>)</a:t>
            </a:r>
          </a:p>
          <a:p>
            <a:endParaRPr lang="en-US" sz="1600" dirty="0">
              <a:solidFill>
                <a:prstClr val="black"/>
              </a:solidFill>
            </a:endParaRPr>
          </a:p>
        </p:txBody>
      </p:sp>
      <p:graphicFrame>
        <p:nvGraphicFramePr>
          <p:cNvPr id="23" name="Chart 22"/>
          <p:cNvGraphicFramePr>
            <a:graphicFrameLocks/>
          </p:cNvGraphicFramePr>
          <p:nvPr>
            <p:extLst/>
          </p:nvPr>
        </p:nvGraphicFramePr>
        <p:xfrm>
          <a:off x="184628" y="3823492"/>
          <a:ext cx="5373965" cy="23932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p:cNvGraphicFramePr>
            <a:graphicFrameLocks/>
          </p:cNvGraphicFramePr>
          <p:nvPr>
            <p:extLst/>
          </p:nvPr>
        </p:nvGraphicFramePr>
        <p:xfrm>
          <a:off x="5558593" y="1051370"/>
          <a:ext cx="3931384" cy="23676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p:cNvGraphicFramePr>
            <a:graphicFrameLocks/>
          </p:cNvGraphicFramePr>
          <p:nvPr>
            <p:extLst/>
          </p:nvPr>
        </p:nvGraphicFramePr>
        <p:xfrm>
          <a:off x="8709542" y="1060091"/>
          <a:ext cx="3444041" cy="231063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p:cNvGraphicFramePr>
            <a:graphicFrameLocks/>
          </p:cNvGraphicFramePr>
          <p:nvPr>
            <p:extLst/>
          </p:nvPr>
        </p:nvGraphicFramePr>
        <p:xfrm>
          <a:off x="5438166" y="3823492"/>
          <a:ext cx="6619585" cy="2968723"/>
        </p:xfrm>
        <a:graphic>
          <a:graphicData uri="http://schemas.openxmlformats.org/drawingml/2006/chart">
            <c:chart xmlns:c="http://schemas.openxmlformats.org/drawingml/2006/chart" xmlns:r="http://schemas.openxmlformats.org/officeDocument/2006/relationships" r:id="rId7"/>
          </a:graphicData>
        </a:graphic>
      </p:graphicFrame>
      <p:sp>
        <p:nvSpPr>
          <p:cNvPr id="22" name="Rectangle 21"/>
          <p:cNvSpPr/>
          <p:nvPr/>
        </p:nvSpPr>
        <p:spPr>
          <a:xfrm>
            <a:off x="3638622" y="1209943"/>
            <a:ext cx="1084814" cy="186634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9397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238696" y="-56573"/>
            <a:ext cx="10515600" cy="1325563"/>
          </a:xfrm>
        </p:spPr>
        <p:txBody>
          <a:bodyPr>
            <a:normAutofit/>
          </a:bodyPr>
          <a:lstStyle/>
          <a:p>
            <a:r>
              <a:rPr lang="en-US" dirty="0" smtClean="0">
                <a:solidFill>
                  <a:srgbClr val="FFC000"/>
                </a:solidFill>
              </a:rPr>
              <a:t>High Injury Network- Ukiah</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29</a:t>
            </a:fld>
            <a:endParaRPr lang="en-US" dirty="0">
              <a:solidFill>
                <a:prstClr val="black">
                  <a:tint val="75000"/>
                </a:prstClr>
              </a:solidFill>
            </a:endParaRPr>
          </a:p>
        </p:txBody>
      </p:sp>
      <p:sp>
        <p:nvSpPr>
          <p:cNvPr id="8" name="Content Placeholder 2"/>
          <p:cNvSpPr txBox="1">
            <a:spLocks/>
          </p:cNvSpPr>
          <p:nvPr/>
        </p:nvSpPr>
        <p:spPr>
          <a:xfrm>
            <a:off x="7857149" y="745682"/>
            <a:ext cx="2300639" cy="3341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u="sng" dirty="0" smtClean="0">
                <a:solidFill>
                  <a:prstClr val="black"/>
                </a:solidFill>
              </a:rPr>
              <a:t>City of Ukiah (2020-2022)</a:t>
            </a:r>
            <a:endParaRPr lang="en-US" sz="1600" u="sng" dirty="0">
              <a:solidFill>
                <a:prstClr val="black"/>
              </a:solidFill>
            </a:endParaRPr>
          </a:p>
        </p:txBody>
      </p:sp>
      <p:graphicFrame>
        <p:nvGraphicFramePr>
          <p:cNvPr id="5" name="Table 4"/>
          <p:cNvGraphicFramePr>
            <a:graphicFrameLocks noGrp="1"/>
          </p:cNvGraphicFramePr>
          <p:nvPr>
            <p:extLst/>
          </p:nvPr>
        </p:nvGraphicFramePr>
        <p:xfrm>
          <a:off x="238696" y="1079874"/>
          <a:ext cx="5984002" cy="2383293"/>
        </p:xfrm>
        <a:graphic>
          <a:graphicData uri="http://schemas.openxmlformats.org/drawingml/2006/table">
            <a:tbl>
              <a:tblPr firstRow="1" firstCol="1" bandRow="1">
                <a:tableStyleId>{5C22544A-7EE6-4342-B048-85BDC9FD1C3A}</a:tableStyleId>
              </a:tblPr>
              <a:tblGrid>
                <a:gridCol w="339053">
                  <a:extLst>
                    <a:ext uri="{9D8B030D-6E8A-4147-A177-3AD203B41FA5}">
                      <a16:colId xmlns:a16="http://schemas.microsoft.com/office/drawing/2014/main" val="1942765476"/>
                    </a:ext>
                  </a:extLst>
                </a:gridCol>
                <a:gridCol w="1848619">
                  <a:extLst>
                    <a:ext uri="{9D8B030D-6E8A-4147-A177-3AD203B41FA5}">
                      <a16:colId xmlns:a16="http://schemas.microsoft.com/office/drawing/2014/main" val="1141450869"/>
                    </a:ext>
                  </a:extLst>
                </a:gridCol>
                <a:gridCol w="742227">
                  <a:extLst>
                    <a:ext uri="{9D8B030D-6E8A-4147-A177-3AD203B41FA5}">
                      <a16:colId xmlns:a16="http://schemas.microsoft.com/office/drawing/2014/main" val="2918540530"/>
                    </a:ext>
                  </a:extLst>
                </a:gridCol>
                <a:gridCol w="723568">
                  <a:extLst>
                    <a:ext uri="{9D8B030D-6E8A-4147-A177-3AD203B41FA5}">
                      <a16:colId xmlns:a16="http://schemas.microsoft.com/office/drawing/2014/main" val="2999211821"/>
                    </a:ext>
                  </a:extLst>
                </a:gridCol>
                <a:gridCol w="809897">
                  <a:extLst>
                    <a:ext uri="{9D8B030D-6E8A-4147-A177-3AD203B41FA5}">
                      <a16:colId xmlns:a16="http://schemas.microsoft.com/office/drawing/2014/main" val="643613345"/>
                    </a:ext>
                  </a:extLst>
                </a:gridCol>
                <a:gridCol w="824097">
                  <a:extLst>
                    <a:ext uri="{9D8B030D-6E8A-4147-A177-3AD203B41FA5}">
                      <a16:colId xmlns:a16="http://schemas.microsoft.com/office/drawing/2014/main" val="885333277"/>
                    </a:ext>
                  </a:extLst>
                </a:gridCol>
                <a:gridCol w="696541">
                  <a:extLst>
                    <a:ext uri="{9D8B030D-6E8A-4147-A177-3AD203B41FA5}">
                      <a16:colId xmlns:a16="http://schemas.microsoft.com/office/drawing/2014/main" val="1009215389"/>
                    </a:ext>
                  </a:extLst>
                </a:gridCol>
              </a:tblGrid>
              <a:tr h="313635">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ID</a:t>
                      </a:r>
                    </a:p>
                  </a:txBody>
                  <a:tcPr marL="68580" marR="68580" marT="0" marB="0" anchor="ctr"/>
                </a:tc>
                <a:tc>
                  <a:txBody>
                    <a:bodyPr/>
                    <a:lstStyle/>
                    <a:p>
                      <a:pPr marL="0" marR="0" algn="ctr">
                        <a:lnSpc>
                          <a:spcPct val="105000"/>
                        </a:lnSpc>
                        <a:spcBef>
                          <a:spcPts val="0"/>
                        </a:spcBef>
                        <a:spcAft>
                          <a:spcPts val="600"/>
                        </a:spcAft>
                      </a:pPr>
                      <a:r>
                        <a:rPr lang="en-US" sz="900" dirty="0" smtClean="0">
                          <a:latin typeface="Segoe UI" panose="020B0502040204020203" pitchFamily="34" charset="0"/>
                          <a:cs typeface="Segoe UI" panose="020B0502040204020203" pitchFamily="34" charset="0"/>
                        </a:rPr>
                        <a:t>Intersections</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Total</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Killed </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Severe Injury</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Pedestrian/ Bicycle</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EPDO Score</a:t>
                      </a:r>
                    </a:p>
                  </a:txBody>
                  <a:tcPr marL="68580" marR="68580" marT="0" marB="0" anchor="ctr"/>
                </a:tc>
                <a:extLst>
                  <a:ext uri="{0D108BD9-81ED-4DB2-BD59-A6C34878D82A}">
                    <a16:rowId xmlns:a16="http://schemas.microsoft.com/office/drawing/2014/main" val="982076573"/>
                  </a:ext>
                </a:extLst>
              </a:tr>
              <a:tr h="216430">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l">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S State St &amp; Observatory Ave</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6</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2</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2</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359</a:t>
                      </a:r>
                    </a:p>
                  </a:txBody>
                  <a:tcPr marL="68580" marR="68580" marT="0" marB="0" anchor="ctr"/>
                </a:tc>
                <a:extLst>
                  <a:ext uri="{0D108BD9-81ED-4DB2-BD59-A6C34878D82A}">
                    <a16:rowId xmlns:a16="http://schemas.microsoft.com/office/drawing/2014/main" val="3809947384"/>
                  </a:ext>
                </a:extLst>
              </a:tr>
              <a:tr h="178756">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2</a:t>
                      </a:r>
                    </a:p>
                  </a:txBody>
                  <a:tcPr marL="68580" marR="68580" marT="0" marB="0" anchor="ctr"/>
                </a:tc>
                <a:tc>
                  <a:txBody>
                    <a:bodyPr/>
                    <a:lstStyle/>
                    <a:p>
                      <a:pPr marL="0" marR="0" algn="l">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S Orchard Ave &amp; Peach St</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2</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176</a:t>
                      </a:r>
                    </a:p>
                  </a:txBody>
                  <a:tcPr marL="68580" marR="68580" marT="0" marB="0" anchor="ctr"/>
                </a:tc>
                <a:extLst>
                  <a:ext uri="{0D108BD9-81ED-4DB2-BD59-A6C34878D82A}">
                    <a16:rowId xmlns:a16="http://schemas.microsoft.com/office/drawing/2014/main" val="1388139820"/>
                  </a:ext>
                </a:extLst>
              </a:tr>
              <a:tr h="190865">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3</a:t>
                      </a:r>
                    </a:p>
                  </a:txBody>
                  <a:tcPr marL="68580" marR="68580" marT="0" marB="0" anchor="ctr"/>
                </a:tc>
                <a:tc>
                  <a:txBody>
                    <a:bodyPr/>
                    <a:lstStyle/>
                    <a:p>
                      <a:pPr marL="0" marR="0" algn="l">
                        <a:lnSpc>
                          <a:spcPct val="105000"/>
                        </a:lnSpc>
                        <a:spcBef>
                          <a:spcPts val="0"/>
                        </a:spcBef>
                        <a:spcAft>
                          <a:spcPts val="600"/>
                        </a:spcAft>
                      </a:pPr>
                      <a:r>
                        <a:rPr lang="en-US" sz="900" dirty="0">
                          <a:solidFill>
                            <a:schemeClr val="accent6"/>
                          </a:solidFill>
                          <a:latin typeface="Segoe UI" panose="020B0502040204020203" pitchFamily="34" charset="0"/>
                          <a:cs typeface="Segoe UI" panose="020B0502040204020203" pitchFamily="34" charset="0"/>
                        </a:rPr>
                        <a:t>N Main St and E Perkins St</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2</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171</a:t>
                      </a:r>
                    </a:p>
                  </a:txBody>
                  <a:tcPr marL="68580" marR="68580" marT="0" marB="0" anchor="ctr"/>
                </a:tc>
                <a:extLst>
                  <a:ext uri="{0D108BD9-81ED-4DB2-BD59-A6C34878D82A}">
                    <a16:rowId xmlns:a16="http://schemas.microsoft.com/office/drawing/2014/main" val="3319856418"/>
                  </a:ext>
                </a:extLst>
              </a:tr>
              <a:tr h="174093">
                <a:tc>
                  <a:txBody>
                    <a:bodyPr/>
                    <a:lstStyle/>
                    <a:p>
                      <a:pPr marL="0" marR="0" algn="ctr">
                        <a:lnSpc>
                          <a:spcPct val="105000"/>
                        </a:lnSpc>
                        <a:spcBef>
                          <a:spcPts val="0"/>
                        </a:spcBef>
                        <a:spcAft>
                          <a:spcPts val="600"/>
                        </a:spcAft>
                      </a:pPr>
                      <a:r>
                        <a:rPr lang="en-US" sz="900" dirty="0" smtClean="0">
                          <a:latin typeface="Segoe UI" panose="020B0502040204020203" pitchFamily="34" charset="0"/>
                          <a:cs typeface="Segoe UI" panose="020B0502040204020203" pitchFamily="34" charset="0"/>
                        </a:rPr>
                        <a:t>4</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0"/>
                        </a:spcAft>
                      </a:pPr>
                      <a:r>
                        <a:rPr lang="en-US" sz="900" strike="noStrike" dirty="0">
                          <a:solidFill>
                            <a:schemeClr val="tx1"/>
                          </a:solidFill>
                          <a:effectLst/>
                          <a:latin typeface="Segoe UI" panose="020B0502040204020203" pitchFamily="34" charset="0"/>
                          <a:cs typeface="Segoe UI" panose="020B0502040204020203" pitchFamily="34" charset="0"/>
                        </a:rPr>
                        <a:t>N State St &amp; </a:t>
                      </a:r>
                      <a:r>
                        <a:rPr lang="en-US" sz="900" strike="noStrike" dirty="0" err="1">
                          <a:solidFill>
                            <a:schemeClr val="tx1"/>
                          </a:solidFill>
                          <a:effectLst/>
                          <a:latin typeface="Segoe UI" panose="020B0502040204020203" pitchFamily="34" charset="0"/>
                          <a:cs typeface="Segoe UI" panose="020B0502040204020203" pitchFamily="34" charset="0"/>
                        </a:rPr>
                        <a:t>Bricarelli</a:t>
                      </a:r>
                      <a:r>
                        <a:rPr lang="en-US" sz="900" strike="noStrike" dirty="0">
                          <a:solidFill>
                            <a:schemeClr val="tx1"/>
                          </a:solidFill>
                          <a:effectLst/>
                          <a:latin typeface="Segoe UI" panose="020B0502040204020203" pitchFamily="34" charset="0"/>
                          <a:cs typeface="Segoe UI" panose="020B0502040204020203" pitchFamily="34" charset="0"/>
                        </a:rPr>
                        <a:t> </a:t>
                      </a:r>
                      <a:r>
                        <a:rPr lang="en-US" sz="900" strike="noStrike" dirty="0" err="1" smtClean="0">
                          <a:solidFill>
                            <a:schemeClr val="tx1"/>
                          </a:solidFill>
                          <a:effectLst/>
                          <a:latin typeface="Segoe UI" panose="020B0502040204020203" pitchFamily="34" charset="0"/>
                          <a:cs typeface="Segoe UI" panose="020B0502040204020203" pitchFamily="34" charset="0"/>
                        </a:rPr>
                        <a:t>Dr</a:t>
                      </a:r>
                      <a:endParaRPr lang="en-US" sz="1100" strike="noStrike"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2</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0"/>
                        </a:spcAft>
                      </a:pPr>
                      <a:r>
                        <a:rPr lang="en-US" sz="900" dirty="0">
                          <a:effectLst/>
                          <a:latin typeface="Segoe UI" panose="020B0502040204020203" pitchFamily="34" charset="0"/>
                          <a:cs typeface="Segoe UI" panose="020B0502040204020203" pitchFamily="34" charset="0"/>
                        </a:rPr>
                        <a:t>171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783122380"/>
                  </a:ext>
                </a:extLst>
              </a:tr>
              <a:tr h="184484">
                <a:tc>
                  <a:txBody>
                    <a:bodyPr/>
                    <a:lstStyle/>
                    <a:p>
                      <a:pPr marL="0" marR="0" algn="ctr">
                        <a:lnSpc>
                          <a:spcPct val="105000"/>
                        </a:lnSpc>
                        <a:spcBef>
                          <a:spcPts val="0"/>
                        </a:spcBef>
                        <a:spcAft>
                          <a:spcPts val="600"/>
                        </a:spcAft>
                      </a:pPr>
                      <a:r>
                        <a:rPr lang="en-US" sz="900" dirty="0" smtClean="0">
                          <a:latin typeface="Segoe UI" panose="020B0502040204020203" pitchFamily="34" charset="0"/>
                          <a:cs typeface="Segoe UI" panose="020B0502040204020203" pitchFamily="34" charset="0"/>
                        </a:rPr>
                        <a:t>5</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Apple Ave &amp; Cherry St</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165</a:t>
                      </a:r>
                    </a:p>
                  </a:txBody>
                  <a:tcPr marL="68580" marR="68580" marT="0" marB="0" anchor="ctr"/>
                </a:tc>
                <a:extLst>
                  <a:ext uri="{0D108BD9-81ED-4DB2-BD59-A6C34878D82A}">
                    <a16:rowId xmlns:a16="http://schemas.microsoft.com/office/drawing/2014/main" val="1436525503"/>
                  </a:ext>
                </a:extLst>
              </a:tr>
              <a:tr h="206734">
                <a:tc>
                  <a:txBody>
                    <a:bodyPr/>
                    <a:lstStyle/>
                    <a:p>
                      <a:pPr marL="0" marR="0" algn="ctr">
                        <a:lnSpc>
                          <a:spcPct val="105000"/>
                        </a:lnSpc>
                        <a:spcBef>
                          <a:spcPts val="0"/>
                        </a:spcBef>
                        <a:spcAft>
                          <a:spcPts val="600"/>
                        </a:spcAft>
                      </a:pPr>
                      <a:r>
                        <a:rPr lang="en-US" sz="900" dirty="0" smtClean="0">
                          <a:latin typeface="Segoe UI" panose="020B0502040204020203" pitchFamily="34" charset="0"/>
                          <a:cs typeface="Segoe UI" panose="020B0502040204020203" pitchFamily="34" charset="0"/>
                        </a:rPr>
                        <a:t>6</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N Oak St &amp; W Smith St</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165</a:t>
                      </a:r>
                    </a:p>
                  </a:txBody>
                  <a:tcPr marL="68580" marR="68580" marT="0" marB="0" anchor="ctr"/>
                </a:tc>
                <a:extLst>
                  <a:ext uri="{0D108BD9-81ED-4DB2-BD59-A6C34878D82A}">
                    <a16:rowId xmlns:a16="http://schemas.microsoft.com/office/drawing/2014/main" val="3000580018"/>
                  </a:ext>
                </a:extLst>
              </a:tr>
              <a:tr h="202340">
                <a:tc>
                  <a:txBody>
                    <a:bodyPr/>
                    <a:lstStyle/>
                    <a:p>
                      <a:pPr marL="0" marR="0" algn="ctr">
                        <a:lnSpc>
                          <a:spcPct val="105000"/>
                        </a:lnSpc>
                        <a:spcBef>
                          <a:spcPts val="0"/>
                        </a:spcBef>
                        <a:spcAft>
                          <a:spcPts val="600"/>
                        </a:spcAft>
                      </a:pPr>
                      <a:r>
                        <a:rPr lang="en-US" sz="900" dirty="0" smtClean="0">
                          <a:latin typeface="Segoe UI" panose="020B0502040204020203" pitchFamily="34" charset="0"/>
                          <a:cs typeface="Segoe UI" panose="020B0502040204020203" pitchFamily="34" charset="0"/>
                        </a:rPr>
                        <a:t>7</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Scott St &amp; N School St</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165</a:t>
                      </a:r>
                    </a:p>
                  </a:txBody>
                  <a:tcPr marL="68580" marR="68580" marT="0" marB="0" anchor="ctr"/>
                </a:tc>
                <a:extLst>
                  <a:ext uri="{0D108BD9-81ED-4DB2-BD59-A6C34878D82A}">
                    <a16:rowId xmlns:a16="http://schemas.microsoft.com/office/drawing/2014/main" val="264481074"/>
                  </a:ext>
                </a:extLst>
              </a:tr>
              <a:tr h="184484">
                <a:tc>
                  <a:txBody>
                    <a:bodyPr/>
                    <a:lstStyle/>
                    <a:p>
                      <a:pPr marL="0" marR="0" algn="ctr">
                        <a:lnSpc>
                          <a:spcPct val="105000"/>
                        </a:lnSpc>
                        <a:spcBef>
                          <a:spcPts val="0"/>
                        </a:spcBef>
                        <a:spcAft>
                          <a:spcPts val="600"/>
                        </a:spcAft>
                      </a:pPr>
                      <a:r>
                        <a:rPr lang="en-US" sz="900" dirty="0" smtClean="0">
                          <a:latin typeface="Segoe UI" panose="020B0502040204020203" pitchFamily="34" charset="0"/>
                          <a:cs typeface="Segoe UI" panose="020B0502040204020203" pitchFamily="34" charset="0"/>
                        </a:rPr>
                        <a:t>8</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N State St &amp; </a:t>
                      </a:r>
                      <a:r>
                        <a:rPr lang="en-US" sz="900" dirty="0" err="1" smtClean="0">
                          <a:latin typeface="Segoe UI" panose="020B0502040204020203" pitchFamily="34" charset="0"/>
                          <a:cs typeface="Segoe UI" panose="020B0502040204020203" pitchFamily="34" charset="0"/>
                        </a:rPr>
                        <a:t>Mazzoni</a:t>
                      </a:r>
                      <a:r>
                        <a:rPr lang="en-US" sz="900" dirty="0" smtClean="0">
                          <a:latin typeface="Segoe UI" panose="020B0502040204020203" pitchFamily="34" charset="0"/>
                          <a:cs typeface="Segoe UI" panose="020B0502040204020203" pitchFamily="34" charset="0"/>
                        </a:rPr>
                        <a:t> St</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165</a:t>
                      </a:r>
                    </a:p>
                  </a:txBody>
                  <a:tcPr marL="68580" marR="68580" marT="0" marB="0" anchor="ctr"/>
                </a:tc>
                <a:extLst>
                  <a:ext uri="{0D108BD9-81ED-4DB2-BD59-A6C34878D82A}">
                    <a16:rowId xmlns:a16="http://schemas.microsoft.com/office/drawing/2014/main" val="2895997186"/>
                  </a:ext>
                </a:extLst>
              </a:tr>
              <a:tr h="200526">
                <a:tc>
                  <a:txBody>
                    <a:bodyPr/>
                    <a:lstStyle/>
                    <a:p>
                      <a:pPr marL="0" marR="0" algn="ctr">
                        <a:lnSpc>
                          <a:spcPct val="105000"/>
                        </a:lnSpc>
                        <a:spcBef>
                          <a:spcPts val="0"/>
                        </a:spcBef>
                        <a:spcAft>
                          <a:spcPts val="600"/>
                        </a:spcAft>
                      </a:pPr>
                      <a:r>
                        <a:rPr lang="en-US" sz="900" dirty="0" smtClean="0">
                          <a:latin typeface="Segoe UI" panose="020B0502040204020203" pitchFamily="34" charset="0"/>
                          <a:cs typeface="Segoe UI" panose="020B0502040204020203" pitchFamily="34" charset="0"/>
                        </a:rPr>
                        <a:t>9</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smtClean="0">
                          <a:latin typeface="Segoe UI" panose="020B0502040204020203" pitchFamily="34" charset="0"/>
                          <a:cs typeface="Segoe UI" panose="020B0502040204020203" pitchFamily="34" charset="0"/>
                        </a:rPr>
                        <a:t>S Dora St &amp; W Church St</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165</a:t>
                      </a:r>
                    </a:p>
                  </a:txBody>
                  <a:tcPr marL="68580" marR="68580" marT="0" marB="0" anchor="ctr"/>
                </a:tc>
                <a:extLst>
                  <a:ext uri="{0D108BD9-81ED-4DB2-BD59-A6C34878D82A}">
                    <a16:rowId xmlns:a16="http://schemas.microsoft.com/office/drawing/2014/main" val="2553027256"/>
                  </a:ext>
                </a:extLst>
              </a:tr>
              <a:tr h="186928">
                <a:tc>
                  <a:txBody>
                    <a:bodyPr/>
                    <a:lstStyle/>
                    <a:p>
                      <a:pPr marL="0" marR="0" algn="ctr">
                        <a:lnSpc>
                          <a:spcPct val="105000"/>
                        </a:lnSpc>
                        <a:spcBef>
                          <a:spcPts val="0"/>
                        </a:spcBef>
                        <a:spcAft>
                          <a:spcPts val="600"/>
                        </a:spcAft>
                      </a:pPr>
                      <a:r>
                        <a:rPr lang="en-US" sz="900" dirty="0" smtClean="0">
                          <a:latin typeface="Segoe UI" panose="020B0502040204020203" pitchFamily="34" charset="0"/>
                          <a:cs typeface="Segoe UI" panose="020B0502040204020203" pitchFamily="34" charset="0"/>
                        </a:rPr>
                        <a:t>10</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S Dora St &amp; W Mill St</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165</a:t>
                      </a:r>
                    </a:p>
                  </a:txBody>
                  <a:tcPr marL="68580" marR="68580" marT="0" marB="0" anchor="ctr"/>
                </a:tc>
                <a:extLst>
                  <a:ext uri="{0D108BD9-81ED-4DB2-BD59-A6C34878D82A}">
                    <a16:rowId xmlns:a16="http://schemas.microsoft.com/office/drawing/2014/main" val="3450139740"/>
                  </a:ext>
                </a:extLst>
              </a:tr>
              <a:tr h="91440">
                <a:tc>
                  <a:txBody>
                    <a:bodyPr/>
                    <a:lstStyle/>
                    <a:p>
                      <a:pPr marL="0" marR="0" algn="ctr">
                        <a:lnSpc>
                          <a:spcPct val="105000"/>
                        </a:lnSpc>
                        <a:spcBef>
                          <a:spcPts val="0"/>
                        </a:spcBef>
                        <a:spcAft>
                          <a:spcPts val="600"/>
                        </a:spcAft>
                      </a:pPr>
                      <a:r>
                        <a:rPr lang="en-US" sz="900" dirty="0" smtClean="0">
                          <a:latin typeface="Segoe UI" panose="020B0502040204020203" pitchFamily="34" charset="0"/>
                          <a:cs typeface="Segoe UI" panose="020B0502040204020203" pitchFamily="34" charset="0"/>
                        </a:rPr>
                        <a:t>11</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l">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E </a:t>
                      </a:r>
                      <a:r>
                        <a:rPr lang="en-US" sz="900" dirty="0" err="1">
                          <a:latin typeface="Segoe UI" panose="020B0502040204020203" pitchFamily="34" charset="0"/>
                          <a:cs typeface="Segoe UI" panose="020B0502040204020203" pitchFamily="34" charset="0"/>
                        </a:rPr>
                        <a:t>Gobbi</a:t>
                      </a:r>
                      <a:r>
                        <a:rPr lang="en-US" sz="900" dirty="0">
                          <a:latin typeface="Segoe UI" panose="020B0502040204020203" pitchFamily="34" charset="0"/>
                          <a:cs typeface="Segoe UI" panose="020B0502040204020203" pitchFamily="34" charset="0"/>
                        </a:rPr>
                        <a:t> St &amp; S Main </a:t>
                      </a:r>
                      <a:r>
                        <a:rPr lang="en-US" sz="900" dirty="0" smtClean="0">
                          <a:latin typeface="Segoe UI" panose="020B0502040204020203" pitchFamily="34" charset="0"/>
                          <a:cs typeface="Segoe UI" panose="020B0502040204020203" pitchFamily="34" charset="0"/>
                        </a:rPr>
                        <a:t>St</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165</a:t>
                      </a:r>
                    </a:p>
                  </a:txBody>
                  <a:tcPr marL="68580" marR="68580" marT="0" marB="0" anchor="ctr"/>
                </a:tc>
                <a:extLst>
                  <a:ext uri="{0D108BD9-81ED-4DB2-BD59-A6C34878D82A}">
                    <a16:rowId xmlns:a16="http://schemas.microsoft.com/office/drawing/2014/main" val="653800297"/>
                  </a:ext>
                </a:extLst>
              </a:tr>
            </a:tbl>
          </a:graphicData>
        </a:graphic>
      </p:graphicFrame>
      <p:graphicFrame>
        <p:nvGraphicFramePr>
          <p:cNvPr id="6" name="Table 5"/>
          <p:cNvGraphicFramePr>
            <a:graphicFrameLocks noGrp="1"/>
          </p:cNvGraphicFramePr>
          <p:nvPr>
            <p:extLst/>
          </p:nvPr>
        </p:nvGraphicFramePr>
        <p:xfrm>
          <a:off x="238696" y="3623901"/>
          <a:ext cx="5984002" cy="2531453"/>
        </p:xfrm>
        <a:graphic>
          <a:graphicData uri="http://schemas.openxmlformats.org/drawingml/2006/table">
            <a:tbl>
              <a:tblPr firstRow="1" firstCol="1" bandRow="1">
                <a:tableStyleId>{5C22544A-7EE6-4342-B048-85BDC9FD1C3A}</a:tableStyleId>
              </a:tblPr>
              <a:tblGrid>
                <a:gridCol w="294041">
                  <a:extLst>
                    <a:ext uri="{9D8B030D-6E8A-4147-A177-3AD203B41FA5}">
                      <a16:colId xmlns:a16="http://schemas.microsoft.com/office/drawing/2014/main" val="171523120"/>
                    </a:ext>
                  </a:extLst>
                </a:gridCol>
                <a:gridCol w="1905663">
                  <a:extLst>
                    <a:ext uri="{9D8B030D-6E8A-4147-A177-3AD203B41FA5}">
                      <a16:colId xmlns:a16="http://schemas.microsoft.com/office/drawing/2014/main" val="2562200948"/>
                    </a:ext>
                  </a:extLst>
                </a:gridCol>
                <a:gridCol w="766011">
                  <a:extLst>
                    <a:ext uri="{9D8B030D-6E8A-4147-A177-3AD203B41FA5}">
                      <a16:colId xmlns:a16="http://schemas.microsoft.com/office/drawing/2014/main" val="2804465392"/>
                    </a:ext>
                  </a:extLst>
                </a:gridCol>
                <a:gridCol w="548605">
                  <a:extLst>
                    <a:ext uri="{9D8B030D-6E8A-4147-A177-3AD203B41FA5}">
                      <a16:colId xmlns:a16="http://schemas.microsoft.com/office/drawing/2014/main" val="1681640368"/>
                    </a:ext>
                  </a:extLst>
                </a:gridCol>
                <a:gridCol w="644055">
                  <a:extLst>
                    <a:ext uri="{9D8B030D-6E8A-4147-A177-3AD203B41FA5}">
                      <a16:colId xmlns:a16="http://schemas.microsoft.com/office/drawing/2014/main" val="4141536866"/>
                    </a:ext>
                  </a:extLst>
                </a:gridCol>
                <a:gridCol w="720361">
                  <a:extLst>
                    <a:ext uri="{9D8B030D-6E8A-4147-A177-3AD203B41FA5}">
                      <a16:colId xmlns:a16="http://schemas.microsoft.com/office/drawing/2014/main" val="3390585088"/>
                    </a:ext>
                  </a:extLst>
                </a:gridCol>
                <a:gridCol w="573505">
                  <a:extLst>
                    <a:ext uri="{9D8B030D-6E8A-4147-A177-3AD203B41FA5}">
                      <a16:colId xmlns:a16="http://schemas.microsoft.com/office/drawing/2014/main" val="1779740246"/>
                    </a:ext>
                  </a:extLst>
                </a:gridCol>
                <a:gridCol w="531761">
                  <a:extLst>
                    <a:ext uri="{9D8B030D-6E8A-4147-A177-3AD203B41FA5}">
                      <a16:colId xmlns:a16="http://schemas.microsoft.com/office/drawing/2014/main" val="4067448279"/>
                    </a:ext>
                  </a:extLst>
                </a:gridCol>
              </a:tblGrid>
              <a:tr h="462825">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ID</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Corridors </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Total Injury Collisions </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Killed </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Severe Injury</a:t>
                      </a:r>
                    </a:p>
                  </a:txBody>
                  <a:tcPr marL="68580" marR="68580" marT="0" marB="0" anchor="ctr"/>
                </a:tc>
                <a:tc>
                  <a:txBody>
                    <a:bodyPr/>
                    <a:lstStyle/>
                    <a:p>
                      <a:pPr marL="0" marR="0" algn="ctr">
                        <a:lnSpc>
                          <a:spcPct val="105000"/>
                        </a:lnSpc>
                        <a:spcBef>
                          <a:spcPts val="0"/>
                        </a:spcBef>
                        <a:spcAft>
                          <a:spcPts val="600"/>
                        </a:spcAft>
                      </a:pPr>
                      <a:r>
                        <a:rPr lang="en-US" sz="900" dirty="0" smtClean="0">
                          <a:latin typeface="Segoe UI" panose="020B0502040204020203" pitchFamily="34" charset="0"/>
                          <a:cs typeface="Segoe UI" panose="020B0502040204020203" pitchFamily="34" charset="0"/>
                        </a:rPr>
                        <a:t>Pedestrian/Bicycle</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Length (miles)</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EPDO Score</a:t>
                      </a:r>
                    </a:p>
                  </a:txBody>
                  <a:tcPr marL="68580" marR="68580" marT="0" marB="0" anchor="ctr"/>
                </a:tc>
                <a:extLst>
                  <a:ext uri="{0D108BD9-81ED-4DB2-BD59-A6C34878D82A}">
                    <a16:rowId xmlns:a16="http://schemas.microsoft.com/office/drawing/2014/main" val="4162399274"/>
                  </a:ext>
                </a:extLst>
              </a:tr>
              <a:tr h="302260">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A</a:t>
                      </a:r>
                    </a:p>
                  </a:txBody>
                  <a:tcPr marL="68580" marR="68580" marT="0" marB="0" anchor="ctr"/>
                </a:tc>
                <a:tc>
                  <a:txBody>
                    <a:bodyPr/>
                    <a:lstStyle/>
                    <a:p>
                      <a:pPr marL="0" marR="0" algn="l">
                        <a:lnSpc>
                          <a:spcPct val="105000"/>
                        </a:lnSpc>
                        <a:spcBef>
                          <a:spcPts val="0"/>
                        </a:spcBef>
                        <a:spcAft>
                          <a:spcPts val="600"/>
                        </a:spcAft>
                      </a:pPr>
                      <a:r>
                        <a:rPr lang="en-US" sz="900" dirty="0">
                          <a:solidFill>
                            <a:schemeClr val="accent6"/>
                          </a:solidFill>
                          <a:latin typeface="Segoe UI" panose="020B0502040204020203" pitchFamily="34" charset="0"/>
                          <a:cs typeface="Segoe UI" panose="020B0502040204020203" pitchFamily="34" charset="0"/>
                        </a:rPr>
                        <a:t>S State St: Beacon Ln to W Perkins St </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8</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2.5</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217</a:t>
                      </a:r>
                    </a:p>
                  </a:txBody>
                  <a:tcPr marL="68580" marR="68580" marT="0" marB="0" anchor="ctr"/>
                </a:tc>
                <a:extLst>
                  <a:ext uri="{0D108BD9-81ED-4DB2-BD59-A6C34878D82A}">
                    <a16:rowId xmlns:a16="http://schemas.microsoft.com/office/drawing/2014/main" val="108502365"/>
                  </a:ext>
                </a:extLst>
              </a:tr>
              <a:tr h="267970">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B</a:t>
                      </a:r>
                    </a:p>
                  </a:txBody>
                  <a:tcPr marL="68580" marR="68580" marT="0" marB="0" anchor="ctr"/>
                </a:tc>
                <a:tc>
                  <a:txBody>
                    <a:bodyPr/>
                    <a:lstStyle/>
                    <a:p>
                      <a:pPr marL="0" marR="0" algn="l">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Airport Park Blvd: </a:t>
                      </a:r>
                      <a:r>
                        <a:rPr lang="en-US" sz="900" dirty="0" err="1">
                          <a:latin typeface="Segoe UI" panose="020B0502040204020203" pitchFamily="34" charset="0"/>
                          <a:cs typeface="Segoe UI" panose="020B0502040204020203" pitchFamily="34" charset="0"/>
                        </a:rPr>
                        <a:t>Talmage</a:t>
                      </a:r>
                      <a:r>
                        <a:rPr lang="en-US" sz="900" dirty="0">
                          <a:latin typeface="Segoe UI" panose="020B0502040204020203" pitchFamily="34" charset="0"/>
                          <a:cs typeface="Segoe UI" panose="020B0502040204020203" pitchFamily="34" charset="0"/>
                        </a:rPr>
                        <a:t> Rd to Entrance to Costco Warehouse</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7</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2</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0.6</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216</a:t>
                      </a:r>
                    </a:p>
                  </a:txBody>
                  <a:tcPr marL="68580" marR="68580" marT="0" marB="0" anchor="ctr"/>
                </a:tc>
                <a:extLst>
                  <a:ext uri="{0D108BD9-81ED-4DB2-BD59-A6C34878D82A}">
                    <a16:rowId xmlns:a16="http://schemas.microsoft.com/office/drawing/2014/main" val="1096266397"/>
                  </a:ext>
                </a:extLst>
              </a:tr>
              <a:tr h="267970">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C</a:t>
                      </a:r>
                    </a:p>
                  </a:txBody>
                  <a:tcPr marL="68580" marR="68580" marT="0" marB="0" anchor="ctr"/>
                </a:tc>
                <a:tc>
                  <a:txBody>
                    <a:bodyPr/>
                    <a:lstStyle/>
                    <a:p>
                      <a:pPr marL="0" marR="0" algn="l">
                        <a:lnSpc>
                          <a:spcPct val="105000"/>
                        </a:lnSpc>
                        <a:spcBef>
                          <a:spcPts val="0"/>
                        </a:spcBef>
                        <a:spcAft>
                          <a:spcPts val="600"/>
                        </a:spcAft>
                      </a:pPr>
                      <a:r>
                        <a:rPr lang="en-US" sz="900" dirty="0">
                          <a:solidFill>
                            <a:schemeClr val="tx1"/>
                          </a:solidFill>
                          <a:latin typeface="Segoe UI" panose="020B0502040204020203" pitchFamily="34" charset="0"/>
                          <a:cs typeface="Segoe UI" panose="020B0502040204020203" pitchFamily="34" charset="0"/>
                        </a:rPr>
                        <a:t>N </a:t>
                      </a:r>
                      <a:r>
                        <a:rPr lang="en-US" sz="900" dirty="0" smtClean="0">
                          <a:solidFill>
                            <a:schemeClr val="tx1"/>
                          </a:solidFill>
                          <a:latin typeface="Segoe UI" panose="020B0502040204020203" pitchFamily="34" charset="0"/>
                          <a:cs typeface="Segoe UI" panose="020B0502040204020203" pitchFamily="34" charset="0"/>
                        </a:rPr>
                        <a:t>State St: </a:t>
                      </a:r>
                      <a:r>
                        <a:rPr lang="en-US" sz="900" dirty="0">
                          <a:solidFill>
                            <a:schemeClr val="tx1"/>
                          </a:solidFill>
                          <a:latin typeface="Segoe UI" panose="020B0502040204020203" pitchFamily="34" charset="0"/>
                          <a:cs typeface="Segoe UI" panose="020B0502040204020203" pitchFamily="34" charset="0"/>
                        </a:rPr>
                        <a:t>W Perkins St to Ukiah City </a:t>
                      </a:r>
                      <a:r>
                        <a:rPr lang="en-US" sz="900" dirty="0" smtClean="0">
                          <a:solidFill>
                            <a:schemeClr val="tx1"/>
                          </a:solidFill>
                          <a:latin typeface="Segoe UI" panose="020B0502040204020203" pitchFamily="34" charset="0"/>
                          <a:cs typeface="Segoe UI" panose="020B0502040204020203" pitchFamily="34" charset="0"/>
                        </a:rPr>
                        <a:t>Limit </a:t>
                      </a:r>
                      <a:endParaRPr lang="en-US" sz="900" dirty="0">
                        <a:solidFill>
                          <a:schemeClr val="tx1"/>
                        </a:solidFill>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7</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2</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211</a:t>
                      </a:r>
                    </a:p>
                  </a:txBody>
                  <a:tcPr marL="68580" marR="68580" marT="0" marB="0" anchor="ctr"/>
                </a:tc>
                <a:extLst>
                  <a:ext uri="{0D108BD9-81ED-4DB2-BD59-A6C34878D82A}">
                    <a16:rowId xmlns:a16="http://schemas.microsoft.com/office/drawing/2014/main" val="2956076628"/>
                  </a:ext>
                </a:extLst>
              </a:tr>
              <a:tr h="91440">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D</a:t>
                      </a:r>
                    </a:p>
                  </a:txBody>
                  <a:tcPr marL="68580" marR="68580" marT="0" marB="0" anchor="ctr"/>
                </a:tc>
                <a:tc>
                  <a:txBody>
                    <a:bodyPr/>
                    <a:lstStyle/>
                    <a:p>
                      <a:pPr marL="0" marR="0" algn="l">
                        <a:lnSpc>
                          <a:spcPct val="105000"/>
                        </a:lnSpc>
                        <a:spcBef>
                          <a:spcPts val="0"/>
                        </a:spcBef>
                        <a:spcAft>
                          <a:spcPts val="600"/>
                        </a:spcAft>
                      </a:pPr>
                      <a:r>
                        <a:rPr lang="en-US" sz="900" dirty="0">
                          <a:solidFill>
                            <a:schemeClr val="tx1"/>
                          </a:solidFill>
                          <a:latin typeface="Segoe UI" panose="020B0502040204020203" pitchFamily="34" charset="0"/>
                          <a:cs typeface="Segoe UI" panose="020B0502040204020203" pitchFamily="34" charset="0"/>
                        </a:rPr>
                        <a:t>E </a:t>
                      </a:r>
                      <a:r>
                        <a:rPr lang="en-US" sz="900" dirty="0" err="1">
                          <a:solidFill>
                            <a:schemeClr val="tx1"/>
                          </a:solidFill>
                          <a:latin typeface="Segoe UI" panose="020B0502040204020203" pitchFamily="34" charset="0"/>
                          <a:cs typeface="Segoe UI" panose="020B0502040204020203" pitchFamily="34" charset="0"/>
                        </a:rPr>
                        <a:t>Gobbi</a:t>
                      </a:r>
                      <a:r>
                        <a:rPr lang="en-US" sz="900" dirty="0">
                          <a:solidFill>
                            <a:schemeClr val="tx1"/>
                          </a:solidFill>
                          <a:latin typeface="Segoe UI" panose="020B0502040204020203" pitchFamily="34" charset="0"/>
                          <a:cs typeface="Segoe UI" panose="020B0502040204020203" pitchFamily="34" charset="0"/>
                        </a:rPr>
                        <a:t> St: S State St to </a:t>
                      </a:r>
                      <a:r>
                        <a:rPr lang="en-US" sz="900" dirty="0" err="1">
                          <a:solidFill>
                            <a:schemeClr val="tx1"/>
                          </a:solidFill>
                          <a:latin typeface="Segoe UI" panose="020B0502040204020203" pitchFamily="34" charset="0"/>
                          <a:cs typeface="Segoe UI" panose="020B0502040204020203" pitchFamily="34" charset="0"/>
                        </a:rPr>
                        <a:t>Washo</a:t>
                      </a:r>
                      <a:r>
                        <a:rPr lang="en-US" sz="900" dirty="0">
                          <a:solidFill>
                            <a:schemeClr val="tx1"/>
                          </a:solidFill>
                          <a:latin typeface="Segoe UI" panose="020B0502040204020203" pitchFamily="34" charset="0"/>
                          <a:cs typeface="Segoe UI" panose="020B0502040204020203" pitchFamily="34" charset="0"/>
                        </a:rPr>
                        <a:t> </a:t>
                      </a:r>
                      <a:r>
                        <a:rPr lang="en-US" sz="900" dirty="0" err="1">
                          <a:solidFill>
                            <a:schemeClr val="tx1"/>
                          </a:solidFill>
                          <a:latin typeface="Segoe UI" panose="020B0502040204020203" pitchFamily="34" charset="0"/>
                          <a:cs typeface="Segoe UI" panose="020B0502040204020203" pitchFamily="34" charset="0"/>
                        </a:rPr>
                        <a:t>Dr</a:t>
                      </a:r>
                      <a:r>
                        <a:rPr lang="en-US" sz="900" dirty="0">
                          <a:solidFill>
                            <a:schemeClr val="tx1"/>
                          </a:solidFill>
                          <a:latin typeface="Segoe UI" panose="020B0502040204020203" pitchFamily="34" charset="0"/>
                          <a:cs typeface="Segoe UI" panose="020B0502040204020203" pitchFamily="34" charset="0"/>
                        </a:rPr>
                        <a:t> </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4</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dirty="0" smtClean="0">
                          <a:latin typeface="Segoe UI" panose="020B0502040204020203" pitchFamily="34" charset="0"/>
                          <a:cs typeface="Segoe UI" panose="020B0502040204020203" pitchFamily="34" charset="0"/>
                        </a:rPr>
                        <a:t>1.0</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183</a:t>
                      </a:r>
                    </a:p>
                  </a:txBody>
                  <a:tcPr marL="68580" marR="68580" marT="0" marB="0" anchor="ctr"/>
                </a:tc>
                <a:extLst>
                  <a:ext uri="{0D108BD9-81ED-4DB2-BD59-A6C34878D82A}">
                    <a16:rowId xmlns:a16="http://schemas.microsoft.com/office/drawing/2014/main" val="1633836363"/>
                  </a:ext>
                </a:extLst>
              </a:tr>
              <a:tr h="91440">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E</a:t>
                      </a:r>
                    </a:p>
                  </a:txBody>
                  <a:tcPr marL="68580" marR="68580" marT="0" marB="0" anchor="ctr"/>
                </a:tc>
                <a:tc>
                  <a:txBody>
                    <a:bodyPr/>
                    <a:lstStyle/>
                    <a:p>
                      <a:pPr marL="0" marR="0" algn="l">
                        <a:lnSpc>
                          <a:spcPct val="105000"/>
                        </a:lnSpc>
                        <a:spcBef>
                          <a:spcPts val="0"/>
                        </a:spcBef>
                        <a:spcAft>
                          <a:spcPts val="600"/>
                        </a:spcAft>
                      </a:pPr>
                      <a:r>
                        <a:rPr lang="en-US" sz="900" dirty="0">
                          <a:solidFill>
                            <a:schemeClr val="tx1"/>
                          </a:solidFill>
                          <a:latin typeface="Segoe UI" panose="020B0502040204020203" pitchFamily="34" charset="0"/>
                          <a:cs typeface="Segoe UI" panose="020B0502040204020203" pitchFamily="34" charset="0"/>
                        </a:rPr>
                        <a:t>E Perkins St: S State St to Oak Manor </a:t>
                      </a:r>
                      <a:r>
                        <a:rPr lang="en-US" sz="900" dirty="0" err="1">
                          <a:solidFill>
                            <a:schemeClr val="tx1"/>
                          </a:solidFill>
                          <a:latin typeface="Segoe UI" panose="020B0502040204020203" pitchFamily="34" charset="0"/>
                          <a:cs typeface="Segoe UI" panose="020B0502040204020203" pitchFamily="34" charset="0"/>
                        </a:rPr>
                        <a:t>Dr</a:t>
                      </a:r>
                      <a:r>
                        <a:rPr lang="en-US" sz="900" dirty="0">
                          <a:solidFill>
                            <a:schemeClr val="tx1"/>
                          </a:solidFill>
                          <a:latin typeface="Segoe UI" panose="020B0502040204020203" pitchFamily="34" charset="0"/>
                          <a:cs typeface="Segoe UI" panose="020B0502040204020203" pitchFamily="34" charset="0"/>
                        </a:rPr>
                        <a:t> </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4</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0.8</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183</a:t>
                      </a:r>
                    </a:p>
                  </a:txBody>
                  <a:tcPr marL="68580" marR="68580" marT="0" marB="0" anchor="ctr"/>
                </a:tc>
                <a:extLst>
                  <a:ext uri="{0D108BD9-81ED-4DB2-BD59-A6C34878D82A}">
                    <a16:rowId xmlns:a16="http://schemas.microsoft.com/office/drawing/2014/main" val="3778785751"/>
                  </a:ext>
                </a:extLst>
              </a:tr>
              <a:tr h="182170">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F</a:t>
                      </a:r>
                    </a:p>
                  </a:txBody>
                  <a:tcPr marL="68580" marR="68580" marT="0" marB="0" anchor="ctr"/>
                </a:tc>
                <a:tc>
                  <a:txBody>
                    <a:bodyPr/>
                    <a:lstStyle/>
                    <a:p>
                      <a:pPr marL="0" marR="0" algn="l">
                        <a:lnSpc>
                          <a:spcPct val="105000"/>
                        </a:lnSpc>
                        <a:spcBef>
                          <a:spcPts val="0"/>
                        </a:spcBef>
                        <a:spcAft>
                          <a:spcPts val="600"/>
                        </a:spcAft>
                      </a:pPr>
                      <a:r>
                        <a:rPr lang="en-US" sz="900" dirty="0">
                          <a:solidFill>
                            <a:schemeClr val="tx1"/>
                          </a:solidFill>
                          <a:latin typeface="Segoe UI" panose="020B0502040204020203" pitchFamily="34" charset="0"/>
                          <a:cs typeface="Segoe UI" panose="020B0502040204020203" pitchFamily="34" charset="0"/>
                        </a:rPr>
                        <a:t>S Dora: W Church St to W Mill St </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2</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0.3</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171</a:t>
                      </a:r>
                    </a:p>
                  </a:txBody>
                  <a:tcPr marL="68580" marR="68580" marT="0" marB="0" anchor="ctr"/>
                </a:tc>
                <a:extLst>
                  <a:ext uri="{0D108BD9-81ED-4DB2-BD59-A6C34878D82A}">
                    <a16:rowId xmlns:a16="http://schemas.microsoft.com/office/drawing/2014/main" val="3401447088"/>
                  </a:ext>
                </a:extLst>
              </a:tr>
              <a:tr h="91440">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G</a:t>
                      </a:r>
                    </a:p>
                  </a:txBody>
                  <a:tcPr marL="68580" marR="68580" marT="0" marB="0" anchor="ctr"/>
                </a:tc>
                <a:tc>
                  <a:txBody>
                    <a:bodyPr/>
                    <a:lstStyle/>
                    <a:p>
                      <a:pPr marL="0" marR="0" algn="l">
                        <a:lnSpc>
                          <a:spcPct val="105000"/>
                        </a:lnSpc>
                        <a:spcBef>
                          <a:spcPts val="0"/>
                        </a:spcBef>
                        <a:spcAft>
                          <a:spcPts val="600"/>
                        </a:spcAft>
                      </a:pPr>
                      <a:r>
                        <a:rPr lang="en-US" sz="900" dirty="0">
                          <a:solidFill>
                            <a:schemeClr val="tx1"/>
                          </a:solidFill>
                          <a:latin typeface="Segoe UI" panose="020B0502040204020203" pitchFamily="34" charset="0"/>
                          <a:cs typeface="Segoe UI" panose="020B0502040204020203" pitchFamily="34" charset="0"/>
                        </a:rPr>
                        <a:t>Apple </a:t>
                      </a:r>
                      <a:r>
                        <a:rPr lang="en-US" sz="900" dirty="0" smtClean="0">
                          <a:solidFill>
                            <a:schemeClr val="tx1"/>
                          </a:solidFill>
                          <a:latin typeface="Segoe UI" panose="020B0502040204020203" pitchFamily="34" charset="0"/>
                          <a:cs typeface="Segoe UI" panose="020B0502040204020203" pitchFamily="34" charset="0"/>
                        </a:rPr>
                        <a:t>Ave: Entire length</a:t>
                      </a:r>
                      <a:r>
                        <a:rPr lang="en-US" sz="900" baseline="0" dirty="0" smtClean="0">
                          <a:solidFill>
                            <a:schemeClr val="tx1"/>
                          </a:solidFill>
                          <a:latin typeface="Segoe UI" panose="020B0502040204020203" pitchFamily="34" charset="0"/>
                          <a:cs typeface="Segoe UI" panose="020B0502040204020203" pitchFamily="34" charset="0"/>
                        </a:rPr>
                        <a:t> from</a:t>
                      </a:r>
                      <a:r>
                        <a:rPr lang="en-US" sz="900" dirty="0" smtClean="0">
                          <a:solidFill>
                            <a:schemeClr val="tx1"/>
                          </a:solidFill>
                          <a:latin typeface="Segoe UI" panose="020B0502040204020203" pitchFamily="34" charset="0"/>
                          <a:cs typeface="Segoe UI" panose="020B0502040204020203" pitchFamily="34" charset="0"/>
                        </a:rPr>
                        <a:t> </a:t>
                      </a:r>
                      <a:r>
                        <a:rPr lang="en-US" sz="900" dirty="0">
                          <a:solidFill>
                            <a:schemeClr val="tx1"/>
                          </a:solidFill>
                          <a:latin typeface="Segoe UI" panose="020B0502040204020203" pitchFamily="34" charset="0"/>
                          <a:cs typeface="Segoe UI" panose="020B0502040204020203" pitchFamily="34" charset="0"/>
                        </a:rPr>
                        <a:t>Cherry </a:t>
                      </a:r>
                      <a:r>
                        <a:rPr lang="en-US" sz="900" dirty="0" smtClean="0">
                          <a:solidFill>
                            <a:schemeClr val="tx1"/>
                          </a:solidFill>
                          <a:latin typeface="Segoe UI" panose="020B0502040204020203" pitchFamily="34" charset="0"/>
                          <a:cs typeface="Segoe UI" panose="020B0502040204020203" pitchFamily="34" charset="0"/>
                        </a:rPr>
                        <a:t>St </a:t>
                      </a:r>
                      <a:endParaRPr lang="en-US" sz="900" dirty="0">
                        <a:solidFill>
                          <a:schemeClr val="tx1"/>
                        </a:solidFill>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165</a:t>
                      </a:r>
                    </a:p>
                  </a:txBody>
                  <a:tcPr marL="68580" marR="68580" marT="0" marB="0" anchor="ctr"/>
                </a:tc>
                <a:extLst>
                  <a:ext uri="{0D108BD9-81ED-4DB2-BD59-A6C34878D82A}">
                    <a16:rowId xmlns:a16="http://schemas.microsoft.com/office/drawing/2014/main" val="1924547436"/>
                  </a:ext>
                </a:extLst>
              </a:tr>
              <a:tr h="91440">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H</a:t>
                      </a:r>
                    </a:p>
                  </a:txBody>
                  <a:tcPr marL="68580" marR="68580" marT="0" marB="0" anchor="ctr"/>
                </a:tc>
                <a:tc>
                  <a:txBody>
                    <a:bodyPr/>
                    <a:lstStyle/>
                    <a:p>
                      <a:pPr marL="0" marR="0" algn="l">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S Orchard Ave: E Perkins to </a:t>
                      </a:r>
                      <a:r>
                        <a:rPr lang="en-US" sz="900" dirty="0" smtClean="0">
                          <a:latin typeface="Segoe UI" panose="020B0502040204020203" pitchFamily="34" charset="0"/>
                          <a:cs typeface="Segoe UI" panose="020B0502040204020203" pitchFamily="34" charset="0"/>
                        </a:rPr>
                        <a:t>E </a:t>
                      </a:r>
                      <a:r>
                        <a:rPr lang="en-US" sz="900" dirty="0" err="1" smtClean="0">
                          <a:latin typeface="Segoe UI" panose="020B0502040204020203" pitchFamily="34" charset="0"/>
                          <a:cs typeface="Segoe UI" panose="020B0502040204020203" pitchFamily="34" charset="0"/>
                        </a:rPr>
                        <a:t>Gobbi</a:t>
                      </a:r>
                      <a:r>
                        <a:rPr lang="en-US" sz="900" baseline="0" dirty="0" smtClean="0">
                          <a:latin typeface="Segoe UI" panose="020B0502040204020203" pitchFamily="34" charset="0"/>
                          <a:cs typeface="Segoe UI" panose="020B0502040204020203" pitchFamily="34" charset="0"/>
                        </a:rPr>
                        <a:t> St</a:t>
                      </a:r>
                      <a:endParaRPr lang="en-US" sz="9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1</a:t>
                      </a:r>
                    </a:p>
                  </a:txBody>
                  <a:tcPr marL="68580" marR="68580" marT="0" marB="0" anchor="ctr"/>
                </a:tc>
                <a:tc>
                  <a:txBody>
                    <a:bodyPr/>
                    <a:lstStyle/>
                    <a:p>
                      <a:pPr marL="0" marR="0" algn="ctr">
                        <a:lnSpc>
                          <a:spcPct val="105000"/>
                        </a:lnSpc>
                        <a:spcBef>
                          <a:spcPts val="0"/>
                        </a:spcBef>
                        <a:spcAft>
                          <a:spcPts val="600"/>
                        </a:spcAft>
                      </a:pPr>
                      <a:r>
                        <a:rPr lang="en-US" sz="900">
                          <a:latin typeface="Segoe UI" panose="020B0502040204020203" pitchFamily="34" charset="0"/>
                          <a:cs typeface="Segoe UI" panose="020B0502040204020203" pitchFamily="34" charset="0"/>
                        </a:rPr>
                        <a:t>0.3</a:t>
                      </a:r>
                    </a:p>
                  </a:txBody>
                  <a:tcPr marL="68580" marR="68580" marT="0" marB="0" anchor="ctr"/>
                </a:tc>
                <a:tc>
                  <a:txBody>
                    <a:bodyPr/>
                    <a:lstStyle/>
                    <a:p>
                      <a:pPr marL="0" marR="0" algn="ctr">
                        <a:lnSpc>
                          <a:spcPct val="105000"/>
                        </a:lnSpc>
                        <a:spcBef>
                          <a:spcPts val="0"/>
                        </a:spcBef>
                        <a:spcAft>
                          <a:spcPts val="600"/>
                        </a:spcAft>
                      </a:pPr>
                      <a:r>
                        <a:rPr lang="en-US" sz="900" dirty="0">
                          <a:latin typeface="Segoe UI" panose="020B0502040204020203" pitchFamily="34" charset="0"/>
                          <a:cs typeface="Segoe UI" panose="020B0502040204020203" pitchFamily="34" charset="0"/>
                        </a:rPr>
                        <a:t>165</a:t>
                      </a:r>
                    </a:p>
                  </a:txBody>
                  <a:tcPr marL="68580" marR="68580" marT="0" marB="0" anchor="ctr"/>
                </a:tc>
                <a:extLst>
                  <a:ext uri="{0D108BD9-81ED-4DB2-BD59-A6C34878D82A}">
                    <a16:rowId xmlns:a16="http://schemas.microsoft.com/office/drawing/2014/main" val="3181147453"/>
                  </a:ext>
                </a:extLst>
              </a:tr>
            </a:tbl>
          </a:graphicData>
        </a:graphic>
      </p:graphicFrame>
      <p:sp>
        <p:nvSpPr>
          <p:cNvPr id="12" name="TextBox 11"/>
          <p:cNvSpPr txBox="1"/>
          <p:nvPr/>
        </p:nvSpPr>
        <p:spPr>
          <a:xfrm>
            <a:off x="0" y="6356350"/>
            <a:ext cx="6083085" cy="461665"/>
          </a:xfrm>
          <a:prstGeom prst="rect">
            <a:avLst/>
          </a:prstGeom>
          <a:noFill/>
        </p:spPr>
        <p:txBody>
          <a:bodyPr wrap="square" rtlCol="0">
            <a:spAutoFit/>
          </a:bodyPr>
          <a:lstStyle/>
          <a:p>
            <a:r>
              <a:rPr lang="en-US" sz="1200" i="1" u="sng" dirty="0" smtClean="0"/>
              <a:t>Note</a:t>
            </a:r>
            <a:r>
              <a:rPr lang="en-US" sz="1200" i="1" dirty="0" smtClean="0"/>
              <a:t>: </a:t>
            </a:r>
            <a:r>
              <a:rPr lang="en-US" sz="1200" i="1" dirty="0">
                <a:solidFill>
                  <a:srgbClr val="00B050"/>
                </a:solidFill>
              </a:rPr>
              <a:t>Green</a:t>
            </a:r>
            <a:r>
              <a:rPr lang="en-US" sz="1200" i="1" dirty="0"/>
              <a:t> indicates locations identified as part of High Injury Network (2015-2019)</a:t>
            </a:r>
          </a:p>
          <a:p>
            <a:endParaRPr lang="en-US" sz="1200" i="1"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994" b="16959"/>
          <a:stretch/>
        </p:blipFill>
        <p:spPr>
          <a:xfrm>
            <a:off x="6345925" y="999286"/>
            <a:ext cx="5323085" cy="5626768"/>
          </a:xfrm>
          <a:prstGeom prst="rect">
            <a:avLst/>
          </a:prstGeom>
        </p:spPr>
      </p:pic>
    </p:spTree>
    <p:extLst>
      <p:ext uri="{BB962C8B-B14F-4D97-AF65-F5344CB8AC3E}">
        <p14:creationId xmlns:p14="http://schemas.microsoft.com/office/powerpoint/2010/main" val="3762517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86" y="229569"/>
            <a:ext cx="7999611" cy="1325563"/>
          </a:xfrm>
        </p:spPr>
        <p:txBody>
          <a:bodyPr/>
          <a:lstStyle/>
          <a:p>
            <a:r>
              <a:rPr lang="en-US" dirty="0" smtClean="0">
                <a:solidFill>
                  <a:srgbClr val="FFC000"/>
                </a:solidFill>
              </a:rPr>
              <a:t>What is a Local Road Safety/Action Plan (LRS/AP)?</a:t>
            </a:r>
            <a:endParaRPr lang="en-US" dirty="0"/>
          </a:p>
        </p:txBody>
      </p:sp>
      <p:sp>
        <p:nvSpPr>
          <p:cNvPr id="4" name="Slide Number Placeholder 3"/>
          <p:cNvSpPr>
            <a:spLocks noGrp="1"/>
          </p:cNvSpPr>
          <p:nvPr>
            <p:ph type="sldNum" sz="quarter" idx="12"/>
          </p:nvPr>
        </p:nvSpPr>
        <p:spPr/>
        <p:txBody>
          <a:bodyPr/>
          <a:lstStyle/>
          <a:p>
            <a:fld id="{0184A79C-86BA-4374-9AE3-3A0010382100}" type="slidenum">
              <a:rPr lang="en-US" smtClean="0"/>
              <a:t>3</a:t>
            </a:fld>
            <a:endParaRPr lang="en-US"/>
          </a:p>
        </p:txBody>
      </p:sp>
      <p:sp>
        <p:nvSpPr>
          <p:cNvPr id="11" name="Rectangle 10"/>
          <p:cNvSpPr/>
          <p:nvPr/>
        </p:nvSpPr>
        <p:spPr>
          <a:xfrm>
            <a:off x="116825" y="1389490"/>
            <a:ext cx="7999611" cy="4966860"/>
          </a:xfrm>
          <a:prstGeom prst="rect">
            <a:avLst/>
          </a:prstGeom>
        </p:spPr>
        <p:txBody>
          <a:bodyPr vert="horz" lIns="91440" tIns="45720" rIns="91440" bIns="45720" rtlCol="0">
            <a:noAutofit/>
          </a:bodyPr>
          <a:lstStyle/>
          <a:p>
            <a:pPr>
              <a:lnSpc>
                <a:spcPct val="90000"/>
              </a:lnSpc>
              <a:spcBef>
                <a:spcPts val="1000"/>
              </a:spcBef>
            </a:pPr>
            <a:endParaRPr lang="en-US" dirty="0" smtClean="0">
              <a:latin typeface="+mj-lt"/>
            </a:endParaRPr>
          </a:p>
          <a:p>
            <a:pPr marL="342900" indent="-342900">
              <a:lnSpc>
                <a:spcPct val="90000"/>
              </a:lnSpc>
              <a:spcBef>
                <a:spcPts val="1000"/>
              </a:spcBef>
              <a:buFont typeface="Arial" panose="020B0604020202020204" pitchFamily="34" charset="0"/>
              <a:buChar char="•"/>
            </a:pPr>
            <a:r>
              <a:rPr lang="en-US" dirty="0"/>
              <a:t>The </a:t>
            </a:r>
            <a:r>
              <a:rPr lang="en-US" dirty="0" smtClean="0"/>
              <a:t>Local Roadway Safety/Action </a:t>
            </a:r>
            <a:r>
              <a:rPr lang="en-US" dirty="0"/>
              <a:t>Plan (LRSP/AP) is an updated iteration of the 2022 LRSP, with the </a:t>
            </a:r>
            <a:r>
              <a:rPr lang="en-US" b="1" dirty="0"/>
              <a:t>goal of improving safety </a:t>
            </a:r>
            <a:r>
              <a:rPr lang="en-US" dirty="0"/>
              <a:t>within the </a:t>
            </a:r>
            <a:r>
              <a:rPr lang="en-US" dirty="0" smtClean="0"/>
              <a:t>county and bring the reports in line with Safe Streets and Roads for All (SS4A) criteria.</a:t>
            </a:r>
          </a:p>
          <a:p>
            <a:pPr marL="342900" indent="-342900">
              <a:lnSpc>
                <a:spcPct val="90000"/>
              </a:lnSpc>
              <a:spcBef>
                <a:spcPts val="1000"/>
              </a:spcBef>
              <a:buFont typeface="Arial" panose="020B0604020202020204" pitchFamily="34" charset="0"/>
              <a:buChar char="•"/>
            </a:pPr>
            <a:r>
              <a:rPr lang="en-US" dirty="0" smtClean="0"/>
              <a:t>It </a:t>
            </a:r>
            <a:r>
              <a:rPr lang="en-US" dirty="0"/>
              <a:t>offers thorough guidelines, including the integration of data from 2020-2022, to proactively </a:t>
            </a:r>
            <a:r>
              <a:rPr lang="en-US" b="1" dirty="0"/>
              <a:t>address safety needs</a:t>
            </a:r>
            <a:r>
              <a:rPr lang="en-US" dirty="0"/>
              <a:t>.</a:t>
            </a:r>
          </a:p>
          <a:p>
            <a:pPr marL="342900" indent="-342900">
              <a:lnSpc>
                <a:spcPct val="90000"/>
              </a:lnSpc>
              <a:spcBef>
                <a:spcPts val="1000"/>
              </a:spcBef>
              <a:buFont typeface="Arial" panose="020B0604020202020204" pitchFamily="34" charset="0"/>
              <a:buChar char="•"/>
            </a:pPr>
            <a:r>
              <a:rPr lang="en-US" dirty="0" smtClean="0"/>
              <a:t>The plan is adaptable and subject to </a:t>
            </a:r>
            <a:r>
              <a:rPr lang="en-US" b="1" dirty="0" smtClean="0"/>
              <a:t>regular evaluation </a:t>
            </a:r>
            <a:r>
              <a:rPr lang="en-US" dirty="0" smtClean="0"/>
              <a:t>and updates to ensure alignment with evolving trends, community needs, and priorities. </a:t>
            </a:r>
          </a:p>
          <a:p>
            <a:pPr marL="342900" indent="-342900">
              <a:lnSpc>
                <a:spcPct val="90000"/>
              </a:lnSpc>
              <a:spcBef>
                <a:spcPts val="1000"/>
              </a:spcBef>
              <a:buFont typeface="Arial" panose="020B0604020202020204" pitchFamily="34" charset="0"/>
              <a:buChar char="•"/>
            </a:pPr>
            <a:r>
              <a:rPr lang="en-US" dirty="0" smtClean="0"/>
              <a:t>It </a:t>
            </a:r>
            <a:r>
              <a:rPr lang="en-US" dirty="0"/>
              <a:t>combines current </a:t>
            </a:r>
            <a:r>
              <a:rPr lang="en-US" b="1" dirty="0"/>
              <a:t>planning initiatives </a:t>
            </a:r>
            <a:r>
              <a:rPr lang="en-US" dirty="0"/>
              <a:t>with fresh data analysis, covering collision data from 2015 to 2022.</a:t>
            </a:r>
            <a:endParaRPr lang="en-US" dirty="0" smtClean="0"/>
          </a:p>
          <a:p>
            <a:pPr marL="342900" indent="-342900">
              <a:lnSpc>
                <a:spcPct val="90000"/>
              </a:lnSpc>
              <a:spcBef>
                <a:spcPts val="1000"/>
              </a:spcBef>
              <a:buFont typeface="Arial" panose="020B0604020202020204" pitchFamily="34" charset="0"/>
              <a:buChar char="•"/>
            </a:pPr>
            <a:r>
              <a:rPr lang="en-US" dirty="0"/>
              <a:t>This revision will facilitate grant applications, including future opportunities such as the </a:t>
            </a:r>
            <a:r>
              <a:rPr lang="en-US" b="1" dirty="0"/>
              <a:t>SS4A implementation </a:t>
            </a:r>
            <a:r>
              <a:rPr lang="en-US" dirty="0"/>
              <a:t>grant, to secure funding for safety projects.</a:t>
            </a:r>
            <a:endParaRPr lang="en-US" dirty="0" smtClean="0"/>
          </a:p>
          <a:p>
            <a:pPr marL="342900" indent="-342900">
              <a:lnSpc>
                <a:spcPct val="90000"/>
              </a:lnSpc>
              <a:spcBef>
                <a:spcPts val="1000"/>
              </a:spcBef>
              <a:buFont typeface="Arial" panose="020B0604020202020204" pitchFamily="34" charset="0"/>
              <a:buChar char="•"/>
            </a:pPr>
            <a:r>
              <a:rPr lang="en-US" dirty="0"/>
              <a:t>It includes updated analyses, countermeasures, and project selection </a:t>
            </a:r>
            <a:r>
              <a:rPr lang="en-US" dirty="0" smtClean="0"/>
              <a:t>criteria. </a:t>
            </a:r>
          </a:p>
          <a:p>
            <a:pPr marL="342900" indent="-342900">
              <a:lnSpc>
                <a:spcPct val="90000"/>
              </a:lnSpc>
              <a:spcBef>
                <a:spcPts val="1000"/>
              </a:spcBef>
              <a:buFont typeface="Arial" panose="020B0604020202020204" pitchFamily="34" charset="0"/>
              <a:buChar char="•"/>
            </a:pPr>
            <a:r>
              <a:rPr lang="en-US" dirty="0" smtClean="0"/>
              <a:t>Updated </a:t>
            </a:r>
            <a:r>
              <a:rPr lang="en-US" dirty="0"/>
              <a:t>monitoring and </a:t>
            </a:r>
            <a:r>
              <a:rPr lang="en-US" b="1" dirty="0"/>
              <a:t>implementation guidelines </a:t>
            </a:r>
            <a:r>
              <a:rPr lang="en-US" dirty="0"/>
              <a:t>have been introduced to guarantee efficiency and accountability.</a:t>
            </a:r>
          </a:p>
        </p:txBody>
      </p:sp>
      <p:pic>
        <p:nvPicPr>
          <p:cNvPr id="13" name="Picture 4" descr="Navarro River Redwoods State Park"/>
          <p:cNvPicPr>
            <a:picLocks noChangeAspect="1" noChangeArrowheads="1"/>
          </p:cNvPicPr>
          <p:nvPr/>
        </p:nvPicPr>
        <p:blipFill rotWithShape="1">
          <a:blip r:embed="rId2">
            <a:extLst>
              <a:ext uri="{28A0092B-C50C-407E-A947-70E740481C1C}">
                <a14:useLocalDpi xmlns:a14="http://schemas.microsoft.com/office/drawing/2010/main" val="0"/>
              </a:ext>
            </a:extLst>
          </a:blip>
          <a:srcRect l="34604" t="2807" r="32764" b="-2807"/>
          <a:stretch/>
        </p:blipFill>
        <p:spPr bwMode="auto">
          <a:xfrm>
            <a:off x="8213558" y="1"/>
            <a:ext cx="39784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2613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110874" y="-216709"/>
            <a:ext cx="10515600" cy="1325563"/>
          </a:xfrm>
        </p:spPr>
        <p:txBody>
          <a:bodyPr>
            <a:normAutofit/>
          </a:bodyPr>
          <a:lstStyle/>
          <a:p>
            <a:r>
              <a:rPr lang="en-US" dirty="0" smtClean="0">
                <a:solidFill>
                  <a:srgbClr val="FFC000"/>
                </a:solidFill>
              </a:rPr>
              <a:t>Safety Projects-Ukiah </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30</a:t>
            </a:fld>
            <a:endParaRPr lang="en-US" dirty="0">
              <a:solidFill>
                <a:prstClr val="black">
                  <a:tint val="75000"/>
                </a:prstClr>
              </a:solidFill>
            </a:endParaRPr>
          </a:p>
        </p:txBody>
      </p:sp>
      <p:sp>
        <p:nvSpPr>
          <p:cNvPr id="9" name="TextBox 8"/>
          <p:cNvSpPr txBox="1"/>
          <p:nvPr/>
        </p:nvSpPr>
        <p:spPr>
          <a:xfrm>
            <a:off x="106999" y="670711"/>
            <a:ext cx="5421746" cy="369332"/>
          </a:xfrm>
          <a:prstGeom prst="rect">
            <a:avLst/>
          </a:prstGeom>
          <a:noFill/>
        </p:spPr>
        <p:txBody>
          <a:bodyPr wrap="square" rtlCol="0">
            <a:spAutoFit/>
          </a:bodyPr>
          <a:lstStyle/>
          <a:p>
            <a:r>
              <a:rPr lang="en-US" dirty="0" smtClean="0"/>
              <a:t>Non- Signalized Intersections </a:t>
            </a:r>
            <a:endParaRPr lang="en-US" dirty="0"/>
          </a:p>
        </p:txBody>
      </p:sp>
      <p:graphicFrame>
        <p:nvGraphicFramePr>
          <p:cNvPr id="10" name="Table 9"/>
          <p:cNvGraphicFramePr>
            <a:graphicFrameLocks noGrp="1"/>
          </p:cNvGraphicFramePr>
          <p:nvPr>
            <p:extLst/>
          </p:nvPr>
        </p:nvGraphicFramePr>
        <p:xfrm>
          <a:off x="188639" y="1009721"/>
          <a:ext cx="7501377" cy="2999226"/>
        </p:xfrm>
        <a:graphic>
          <a:graphicData uri="http://schemas.openxmlformats.org/drawingml/2006/table">
            <a:tbl>
              <a:tblPr firstRow="1" firstCol="1" bandRow="1">
                <a:tableStyleId>{5C22544A-7EE6-4342-B048-85BDC9FD1C3A}</a:tableStyleId>
              </a:tblPr>
              <a:tblGrid>
                <a:gridCol w="2878873">
                  <a:extLst>
                    <a:ext uri="{9D8B030D-6E8A-4147-A177-3AD203B41FA5}">
                      <a16:colId xmlns:a16="http://schemas.microsoft.com/office/drawing/2014/main" val="20000"/>
                    </a:ext>
                  </a:extLst>
                </a:gridCol>
                <a:gridCol w="1451176">
                  <a:extLst>
                    <a:ext uri="{9D8B030D-6E8A-4147-A177-3AD203B41FA5}">
                      <a16:colId xmlns:a16="http://schemas.microsoft.com/office/drawing/2014/main" val="20001"/>
                    </a:ext>
                  </a:extLst>
                </a:gridCol>
                <a:gridCol w="1521165">
                  <a:extLst>
                    <a:ext uri="{9D8B030D-6E8A-4147-A177-3AD203B41FA5}">
                      <a16:colId xmlns:a16="http://schemas.microsoft.com/office/drawing/2014/main" val="20002"/>
                    </a:ext>
                  </a:extLst>
                </a:gridCol>
                <a:gridCol w="1650163">
                  <a:extLst>
                    <a:ext uri="{9D8B030D-6E8A-4147-A177-3AD203B41FA5}">
                      <a16:colId xmlns:a16="http://schemas.microsoft.com/office/drawing/2014/main" val="20003"/>
                    </a:ext>
                  </a:extLst>
                </a:gridCol>
              </a:tblGrid>
              <a:tr h="318833">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47583">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1:  Improve Safety at Non-Signalized Intersections.</a:t>
                      </a: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43281">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S State St &amp; Observatory Ave</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2"/>
                  </a:ext>
                </a:extLst>
              </a:tr>
              <a:tr h="243281">
                <a:tc>
                  <a:txBody>
                    <a:bodyPr/>
                    <a:lstStyle/>
                    <a:p>
                      <a:r>
                        <a:rPr lang="en-US" sz="1200" dirty="0" smtClean="0">
                          <a:latin typeface="Segoe UI" panose="020B0502040204020203" pitchFamily="34" charset="0"/>
                          <a:cs typeface="Segoe UI" panose="020B0502040204020203" pitchFamily="34" charset="0"/>
                        </a:rPr>
                        <a:t>S Orchard Ave &amp; Peach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3"/>
                  </a:ext>
                </a:extLst>
              </a:tr>
              <a:tr h="243281">
                <a:tc>
                  <a:txBody>
                    <a:bodyPr/>
                    <a:lstStyle/>
                    <a:p>
                      <a:r>
                        <a:rPr lang="en-US" sz="1200" dirty="0" smtClean="0">
                          <a:latin typeface="Segoe UI" panose="020B0502040204020203" pitchFamily="34" charset="0"/>
                          <a:cs typeface="Segoe UI" panose="020B0502040204020203" pitchFamily="34" charset="0"/>
                        </a:rPr>
                        <a:t>N Main St and E Perkins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NS01NT</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NS09</a:t>
                      </a:r>
                    </a:p>
                  </a:txBody>
                  <a:tcPr marL="68580" marR="68580" marT="0" marB="0" anchor="ctr"/>
                </a:tc>
                <a:extLst>
                  <a:ext uri="{0D108BD9-81ED-4DB2-BD59-A6C34878D82A}">
                    <a16:rowId xmlns:a16="http://schemas.microsoft.com/office/drawing/2014/main" val="10004"/>
                  </a:ext>
                </a:extLst>
              </a:tr>
              <a:tr h="2432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trike="noStrike" dirty="0" smtClean="0">
                          <a:solidFill>
                            <a:schemeClr val="bg1"/>
                          </a:solidFill>
                          <a:effectLst/>
                          <a:latin typeface="Segoe UI" panose="020B0502040204020203" pitchFamily="34" charset="0"/>
                          <a:cs typeface="Segoe UI" panose="020B0502040204020203" pitchFamily="34" charset="0"/>
                        </a:rPr>
                        <a:t>N State St &amp; </a:t>
                      </a:r>
                      <a:r>
                        <a:rPr lang="en-US" sz="1200" strike="noStrike" dirty="0" err="1" smtClean="0">
                          <a:solidFill>
                            <a:schemeClr val="bg1"/>
                          </a:solidFill>
                          <a:effectLst/>
                          <a:latin typeface="Segoe UI" panose="020B0502040204020203" pitchFamily="34" charset="0"/>
                          <a:cs typeface="Segoe UI" panose="020B0502040204020203" pitchFamily="34" charset="0"/>
                        </a:rPr>
                        <a:t>Bricarelli</a:t>
                      </a:r>
                      <a:r>
                        <a:rPr lang="en-US" sz="1200" strike="noStrike" dirty="0" smtClean="0">
                          <a:solidFill>
                            <a:schemeClr val="bg1"/>
                          </a:solidFill>
                          <a:effectLst/>
                          <a:latin typeface="Segoe UI" panose="020B0502040204020203" pitchFamily="34" charset="0"/>
                          <a:cs typeface="Segoe UI" panose="020B0502040204020203" pitchFamily="34" charset="0"/>
                        </a:rPr>
                        <a:t> </a:t>
                      </a:r>
                      <a:r>
                        <a:rPr lang="en-US" sz="1200" strike="noStrike" dirty="0" err="1" smtClean="0">
                          <a:solidFill>
                            <a:schemeClr val="bg1"/>
                          </a:solidFill>
                          <a:effectLst/>
                          <a:latin typeface="Segoe UI" panose="020B0502040204020203" pitchFamily="34" charset="0"/>
                          <a:cs typeface="Segoe UI" panose="020B0502040204020203" pitchFamily="34" charset="0"/>
                        </a:rPr>
                        <a:t>Dr</a:t>
                      </a:r>
                      <a:endParaRPr lang="en-US" sz="1800" strike="noStrike"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endParaRPr lang="en-US" sz="1200" b="0" dirty="0">
                        <a:solidFill>
                          <a:srgbClr val="FF000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solidFill>
                            <a:schemeClr val="tx1"/>
                          </a:solidFill>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smtClean="0">
                        <a:solidFill>
                          <a:srgbClr val="FF000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824536347"/>
                  </a:ext>
                </a:extLst>
              </a:tr>
              <a:tr h="243281">
                <a:tc>
                  <a:txBody>
                    <a:bodyPr/>
                    <a:lstStyle/>
                    <a:p>
                      <a:r>
                        <a:rPr lang="en-US" sz="1200" dirty="0" smtClean="0">
                          <a:latin typeface="Segoe UI" panose="020B0502040204020203" pitchFamily="34" charset="0"/>
                          <a:cs typeface="Segoe UI" panose="020B0502040204020203" pitchFamily="34" charset="0"/>
                        </a:rPr>
                        <a:t>Apple Ave &amp; Cherry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985100450"/>
                  </a:ext>
                </a:extLst>
              </a:tr>
              <a:tr h="243281">
                <a:tc>
                  <a:txBody>
                    <a:bodyPr/>
                    <a:lstStyle/>
                    <a:p>
                      <a:r>
                        <a:rPr lang="en-US" sz="1200" dirty="0" smtClean="0">
                          <a:latin typeface="Segoe UI" panose="020B0502040204020203" pitchFamily="34" charset="0"/>
                          <a:cs typeface="Segoe UI" panose="020B0502040204020203" pitchFamily="34" charset="0"/>
                        </a:rPr>
                        <a:t>N Oak St &amp; W Smith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NS01NT</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980431411"/>
                  </a:ext>
                </a:extLst>
              </a:tr>
              <a:tr h="243281">
                <a:tc>
                  <a:txBody>
                    <a:bodyPr/>
                    <a:lstStyle/>
                    <a:p>
                      <a:r>
                        <a:rPr lang="en-US" sz="1200" dirty="0" smtClean="0">
                          <a:latin typeface="Segoe UI" panose="020B0502040204020203" pitchFamily="34" charset="0"/>
                          <a:cs typeface="Segoe UI" panose="020B0502040204020203" pitchFamily="34" charset="0"/>
                        </a:rPr>
                        <a:t>Scott St &amp; N School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172694500"/>
                  </a:ext>
                </a:extLst>
              </a:tr>
              <a:tr h="243281">
                <a:tc>
                  <a:txBody>
                    <a:bodyPr/>
                    <a:lstStyle/>
                    <a:p>
                      <a:r>
                        <a:rPr lang="en-US" sz="1200" dirty="0" smtClean="0">
                          <a:latin typeface="Segoe UI" panose="020B0502040204020203" pitchFamily="34" charset="0"/>
                          <a:cs typeface="Segoe UI" panose="020B0502040204020203" pitchFamily="34" charset="0"/>
                        </a:rPr>
                        <a:t>S Dora St &amp; W Church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NS09</a:t>
                      </a:r>
                    </a:p>
                  </a:txBody>
                  <a:tcPr marL="68580" marR="68580" marT="0" marB="0" anchor="ctr"/>
                </a:tc>
                <a:extLst>
                  <a:ext uri="{0D108BD9-81ED-4DB2-BD59-A6C34878D82A}">
                    <a16:rowId xmlns:a16="http://schemas.microsoft.com/office/drawing/2014/main" val="2705512411"/>
                  </a:ext>
                </a:extLst>
              </a:tr>
              <a:tr h="243281">
                <a:tc>
                  <a:txBody>
                    <a:bodyPr/>
                    <a:lstStyle/>
                    <a:p>
                      <a:r>
                        <a:rPr lang="en-US" sz="1200" dirty="0" smtClean="0">
                          <a:latin typeface="Segoe UI" panose="020B0502040204020203" pitchFamily="34" charset="0"/>
                          <a:cs typeface="Segoe UI" panose="020B0502040204020203" pitchFamily="34" charset="0"/>
                        </a:rPr>
                        <a:t>S Dora St &amp; W Mill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NS01NT</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174805115"/>
                  </a:ext>
                </a:extLst>
              </a:tr>
              <a:tr h="243281">
                <a:tc>
                  <a:txBody>
                    <a:bodyPr/>
                    <a:lstStyle/>
                    <a:p>
                      <a:r>
                        <a:rPr lang="en-US" sz="1200" dirty="0" smtClean="0">
                          <a:latin typeface="Segoe UI" panose="020B0502040204020203" pitchFamily="34" charset="0"/>
                          <a:cs typeface="Segoe UI" panose="020B0502040204020203" pitchFamily="34" charset="0"/>
                        </a:rPr>
                        <a:t>E </a:t>
                      </a:r>
                      <a:r>
                        <a:rPr lang="en-US" sz="1200" dirty="0" err="1" smtClean="0">
                          <a:latin typeface="Segoe UI" panose="020B0502040204020203" pitchFamily="34" charset="0"/>
                          <a:cs typeface="Segoe UI" panose="020B0502040204020203" pitchFamily="34" charset="0"/>
                        </a:rPr>
                        <a:t>Gobbi</a:t>
                      </a:r>
                      <a:r>
                        <a:rPr lang="en-US" sz="1200" dirty="0" smtClean="0">
                          <a:latin typeface="Segoe UI" panose="020B0502040204020203" pitchFamily="34" charset="0"/>
                          <a:cs typeface="Segoe UI" panose="020B0502040204020203" pitchFamily="34" charset="0"/>
                        </a:rPr>
                        <a:t> St &amp; S Main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NS08</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785694391"/>
                  </a:ext>
                </a:extLst>
              </a:tr>
            </a:tbl>
          </a:graphicData>
        </a:graphic>
      </p:graphicFrame>
      <p:sp>
        <p:nvSpPr>
          <p:cNvPr id="11" name="TextBox 10"/>
          <p:cNvSpPr txBox="1"/>
          <p:nvPr/>
        </p:nvSpPr>
        <p:spPr>
          <a:xfrm>
            <a:off x="7819919" y="1009721"/>
            <a:ext cx="4029046" cy="1384995"/>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NS01NT </a:t>
            </a:r>
            <a:r>
              <a:rPr lang="en-US" sz="1400" dirty="0"/>
              <a:t>– </a:t>
            </a:r>
            <a:r>
              <a:rPr lang="en-US" sz="1400" b="0" dirty="0"/>
              <a:t>Add intersection lighting (NS.I</a:t>
            </a:r>
            <a:r>
              <a:rPr lang="en-US" sz="1400" b="0" dirty="0" smtClean="0"/>
              <a:t>.)</a:t>
            </a:r>
          </a:p>
          <a:p>
            <a:r>
              <a:rPr lang="en-US" sz="1400" dirty="0" smtClean="0"/>
              <a:t>NS08 </a:t>
            </a:r>
            <a:r>
              <a:rPr lang="en-US" sz="1400" dirty="0"/>
              <a:t>– </a:t>
            </a:r>
            <a:r>
              <a:rPr lang="en-US" sz="1400" b="0" dirty="0"/>
              <a:t>Install/upgrade larger or additional stop signs or other intersection warning/regulatory </a:t>
            </a:r>
            <a:r>
              <a:rPr lang="en-US" sz="1400" b="0" dirty="0" smtClean="0"/>
              <a:t>signs</a:t>
            </a:r>
          </a:p>
          <a:p>
            <a:r>
              <a:rPr lang="en-US" sz="1400" dirty="0" smtClean="0"/>
              <a:t>NS09 – </a:t>
            </a:r>
            <a:r>
              <a:rPr lang="en-US" sz="1400" b="0" dirty="0"/>
              <a:t>Upgrade intersection pavement markings (NS.I</a:t>
            </a:r>
            <a:r>
              <a:rPr lang="en-US" sz="1400" b="0" dirty="0" smtClean="0"/>
              <a:t>.)</a:t>
            </a:r>
          </a:p>
        </p:txBody>
      </p:sp>
      <p:graphicFrame>
        <p:nvGraphicFramePr>
          <p:cNvPr id="15" name="Table 14"/>
          <p:cNvGraphicFramePr>
            <a:graphicFrameLocks noGrp="1"/>
          </p:cNvGraphicFramePr>
          <p:nvPr>
            <p:extLst/>
          </p:nvPr>
        </p:nvGraphicFramePr>
        <p:xfrm>
          <a:off x="188638" y="4076730"/>
          <a:ext cx="7501377" cy="2392667"/>
        </p:xfrm>
        <a:graphic>
          <a:graphicData uri="http://schemas.openxmlformats.org/drawingml/2006/table">
            <a:tbl>
              <a:tblPr firstRow="1" firstCol="1" bandRow="1">
                <a:tableStyleId>{5C22544A-7EE6-4342-B048-85BDC9FD1C3A}</a:tableStyleId>
              </a:tblPr>
              <a:tblGrid>
                <a:gridCol w="2878873">
                  <a:extLst>
                    <a:ext uri="{9D8B030D-6E8A-4147-A177-3AD203B41FA5}">
                      <a16:colId xmlns:a16="http://schemas.microsoft.com/office/drawing/2014/main" val="20000"/>
                    </a:ext>
                  </a:extLst>
                </a:gridCol>
                <a:gridCol w="1451176">
                  <a:extLst>
                    <a:ext uri="{9D8B030D-6E8A-4147-A177-3AD203B41FA5}">
                      <a16:colId xmlns:a16="http://schemas.microsoft.com/office/drawing/2014/main" val="20001"/>
                    </a:ext>
                  </a:extLst>
                </a:gridCol>
                <a:gridCol w="1517291">
                  <a:extLst>
                    <a:ext uri="{9D8B030D-6E8A-4147-A177-3AD203B41FA5}">
                      <a16:colId xmlns:a16="http://schemas.microsoft.com/office/drawing/2014/main" val="20002"/>
                    </a:ext>
                  </a:extLst>
                </a:gridCol>
                <a:gridCol w="1654037">
                  <a:extLst>
                    <a:ext uri="{9D8B030D-6E8A-4147-A177-3AD203B41FA5}">
                      <a16:colId xmlns:a16="http://schemas.microsoft.com/office/drawing/2014/main" val="20003"/>
                    </a:ext>
                  </a:extLst>
                </a:gridCol>
              </a:tblGrid>
              <a:tr h="289355">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82115">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2:  Improve Pedestrian and Bicycle Safety at Non-Signalized Intersections.</a:t>
                      </a: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60171">
                <a:tc>
                  <a:txBody>
                    <a:bodyPr/>
                    <a:lstStyle/>
                    <a:p>
                      <a:pPr marL="0" marR="0" algn="l">
                        <a:lnSpc>
                          <a:spcPct val="115000"/>
                        </a:lnSpc>
                        <a:spcBef>
                          <a:spcPts val="0"/>
                        </a:spcBef>
                        <a:spcAft>
                          <a:spcPts val="0"/>
                        </a:spcAft>
                      </a:pPr>
                      <a:r>
                        <a:rPr lang="en-US" sz="1200" b="1" strike="noStrike"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N.</a:t>
                      </a:r>
                      <a:r>
                        <a:rPr lang="en-US" sz="1200" b="1" strike="noStrike" baseline="0"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Orchard Ave &amp; Clara Ave</a:t>
                      </a:r>
                      <a:endParaRPr lang="en-US" sz="1200" b="1" strike="noStrike"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NS23PB</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NS24PB</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4568317"/>
                  </a:ext>
                </a:extLst>
              </a:tr>
              <a:tr h="260171">
                <a:tc>
                  <a:txBody>
                    <a:bodyPr/>
                    <a:lstStyle/>
                    <a:p>
                      <a:r>
                        <a:rPr lang="en-US" sz="1200" dirty="0" smtClean="0">
                          <a:latin typeface="Segoe UI" panose="020B0502040204020203" pitchFamily="34" charset="0"/>
                          <a:cs typeface="Segoe UI" panose="020B0502040204020203" pitchFamily="34" charset="0"/>
                        </a:rPr>
                        <a:t>S Orchard Ave &amp; Peach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NS23PB</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NS24PB</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705504143"/>
                  </a:ext>
                </a:extLst>
              </a:tr>
              <a:tr h="260171">
                <a:tc>
                  <a:txBody>
                    <a:bodyPr/>
                    <a:lstStyle/>
                    <a:p>
                      <a:r>
                        <a:rPr lang="en-US" sz="1200" dirty="0" smtClean="0">
                          <a:latin typeface="Segoe UI" panose="020B0502040204020203" pitchFamily="34" charset="0"/>
                          <a:cs typeface="Segoe UI" panose="020B0502040204020203" pitchFamily="34" charset="0"/>
                        </a:rPr>
                        <a:t>N Main St and E Perkins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NS23PB</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4"/>
                  </a:ext>
                </a:extLst>
              </a:tr>
              <a:tr h="260171">
                <a:tc>
                  <a:txBody>
                    <a:bodyPr/>
                    <a:lstStyle/>
                    <a:p>
                      <a:r>
                        <a:rPr lang="en-US" sz="1200" dirty="0" smtClean="0">
                          <a:latin typeface="Segoe UI" panose="020B0502040204020203" pitchFamily="34" charset="0"/>
                          <a:cs typeface="Segoe UI" panose="020B0502040204020203" pitchFamily="34" charset="0"/>
                        </a:rPr>
                        <a:t>N Oak St &amp; W Smith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NS23PB</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980431411"/>
                  </a:ext>
                </a:extLst>
              </a:tr>
              <a:tr h="260171">
                <a:tc>
                  <a:txBody>
                    <a:bodyPr/>
                    <a:lstStyle/>
                    <a:p>
                      <a:r>
                        <a:rPr lang="en-US" sz="1200" dirty="0" smtClean="0">
                          <a:latin typeface="Segoe UI" panose="020B0502040204020203" pitchFamily="34" charset="0"/>
                          <a:cs typeface="Segoe UI" panose="020B0502040204020203" pitchFamily="34" charset="0"/>
                        </a:rPr>
                        <a:t>Scott St &amp; N School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NS23PB</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172694500"/>
                  </a:ext>
                </a:extLst>
              </a:tr>
              <a:tr h="260171">
                <a:tc>
                  <a:txBody>
                    <a:bodyPr/>
                    <a:lstStyle/>
                    <a:p>
                      <a:r>
                        <a:rPr lang="en-US" sz="1200" dirty="0" smtClean="0">
                          <a:latin typeface="Segoe UI" panose="020B0502040204020203" pitchFamily="34" charset="0"/>
                          <a:cs typeface="Segoe UI" panose="020B0502040204020203" pitchFamily="34" charset="0"/>
                        </a:rPr>
                        <a:t>S Dora St &amp; W Church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NS24PB</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705512411"/>
                  </a:ext>
                </a:extLst>
              </a:tr>
              <a:tr h="260171">
                <a:tc>
                  <a:txBody>
                    <a:bodyPr/>
                    <a:lstStyle/>
                    <a:p>
                      <a:r>
                        <a:rPr lang="en-US" sz="1200" dirty="0" smtClean="0">
                          <a:latin typeface="Segoe UI" panose="020B0502040204020203" pitchFamily="34" charset="0"/>
                          <a:cs typeface="Segoe UI" panose="020B0502040204020203" pitchFamily="34" charset="0"/>
                        </a:rPr>
                        <a:t>S Dora St &amp; W Mill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NS23PB</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174805115"/>
                  </a:ext>
                </a:extLst>
              </a:tr>
            </a:tbl>
          </a:graphicData>
        </a:graphic>
      </p:graphicFrame>
      <p:sp>
        <p:nvSpPr>
          <p:cNvPr id="16" name="TextBox 15"/>
          <p:cNvSpPr txBox="1"/>
          <p:nvPr/>
        </p:nvSpPr>
        <p:spPr>
          <a:xfrm>
            <a:off x="7747730" y="4090797"/>
            <a:ext cx="4029046" cy="1169551"/>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NS23PB </a:t>
            </a:r>
            <a:r>
              <a:rPr lang="en-US" sz="1400" dirty="0"/>
              <a:t>– </a:t>
            </a:r>
            <a:r>
              <a:rPr lang="en-US" sz="1400" b="0" dirty="0"/>
              <a:t>Install/upgrade pedestrian crossing at uncontrolled locations (with enhanced safety features) </a:t>
            </a:r>
            <a:endParaRPr lang="en-US" sz="1400" b="0" dirty="0" smtClean="0"/>
          </a:p>
          <a:p>
            <a:r>
              <a:rPr lang="en-US" sz="1400" dirty="0" smtClean="0"/>
              <a:t>NS24PB </a:t>
            </a:r>
            <a:r>
              <a:rPr lang="en-US" sz="1400" dirty="0"/>
              <a:t>– </a:t>
            </a:r>
            <a:r>
              <a:rPr lang="en-US" sz="1400" b="0" dirty="0"/>
              <a:t>Install Rectangular Rapid Flashing Beacon (RRFB)</a:t>
            </a:r>
            <a:endParaRPr lang="en-US" sz="1400" b="0" dirty="0" smtClean="0"/>
          </a:p>
        </p:txBody>
      </p:sp>
    </p:spTree>
    <p:extLst>
      <p:ext uri="{BB962C8B-B14F-4D97-AF65-F5344CB8AC3E}">
        <p14:creationId xmlns:p14="http://schemas.microsoft.com/office/powerpoint/2010/main" val="642166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311138" y="-124812"/>
            <a:ext cx="10515600" cy="1325563"/>
          </a:xfrm>
        </p:spPr>
        <p:txBody>
          <a:bodyPr>
            <a:normAutofit/>
          </a:bodyPr>
          <a:lstStyle/>
          <a:p>
            <a:r>
              <a:rPr lang="en-US" dirty="0" smtClean="0">
                <a:solidFill>
                  <a:srgbClr val="FFC000"/>
                </a:solidFill>
              </a:rPr>
              <a:t>Safety Projects-Ukiah </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31</a:t>
            </a:fld>
            <a:endParaRPr lang="en-US" dirty="0">
              <a:solidFill>
                <a:prstClr val="black">
                  <a:tint val="75000"/>
                </a:prstClr>
              </a:solidFill>
            </a:endParaRPr>
          </a:p>
        </p:txBody>
      </p:sp>
      <p:sp>
        <p:nvSpPr>
          <p:cNvPr id="12" name="TextBox 11"/>
          <p:cNvSpPr txBox="1"/>
          <p:nvPr/>
        </p:nvSpPr>
        <p:spPr>
          <a:xfrm>
            <a:off x="238696" y="923721"/>
            <a:ext cx="5421746" cy="369332"/>
          </a:xfrm>
          <a:prstGeom prst="rect">
            <a:avLst/>
          </a:prstGeom>
          <a:noFill/>
        </p:spPr>
        <p:txBody>
          <a:bodyPr wrap="square" rtlCol="0">
            <a:spAutoFit/>
          </a:bodyPr>
          <a:lstStyle/>
          <a:p>
            <a:r>
              <a:rPr lang="en-US" dirty="0" smtClean="0"/>
              <a:t>Roadways </a:t>
            </a:r>
            <a:endParaRPr lang="en-US" dirty="0"/>
          </a:p>
        </p:txBody>
      </p:sp>
      <p:graphicFrame>
        <p:nvGraphicFramePr>
          <p:cNvPr id="13" name="Table 12"/>
          <p:cNvGraphicFramePr>
            <a:graphicFrameLocks noGrp="1"/>
          </p:cNvGraphicFramePr>
          <p:nvPr>
            <p:extLst/>
          </p:nvPr>
        </p:nvGraphicFramePr>
        <p:xfrm>
          <a:off x="311138" y="1274542"/>
          <a:ext cx="7796940" cy="2833635"/>
        </p:xfrm>
        <a:graphic>
          <a:graphicData uri="http://schemas.openxmlformats.org/drawingml/2006/table">
            <a:tbl>
              <a:tblPr firstRow="1" firstCol="1" bandRow="1">
                <a:tableStyleId>{5C22544A-7EE6-4342-B048-85BDC9FD1C3A}</a:tableStyleId>
              </a:tblPr>
              <a:tblGrid>
                <a:gridCol w="3131200">
                  <a:extLst>
                    <a:ext uri="{9D8B030D-6E8A-4147-A177-3AD203B41FA5}">
                      <a16:colId xmlns:a16="http://schemas.microsoft.com/office/drawing/2014/main" val="20000"/>
                    </a:ext>
                  </a:extLst>
                </a:gridCol>
                <a:gridCol w="1369458">
                  <a:extLst>
                    <a:ext uri="{9D8B030D-6E8A-4147-A177-3AD203B41FA5}">
                      <a16:colId xmlns:a16="http://schemas.microsoft.com/office/drawing/2014/main" val="714519784"/>
                    </a:ext>
                  </a:extLst>
                </a:gridCol>
                <a:gridCol w="1449231">
                  <a:extLst>
                    <a:ext uri="{9D8B030D-6E8A-4147-A177-3AD203B41FA5}">
                      <a16:colId xmlns:a16="http://schemas.microsoft.com/office/drawing/2014/main" val="20002"/>
                    </a:ext>
                  </a:extLst>
                </a:gridCol>
                <a:gridCol w="1847051">
                  <a:extLst>
                    <a:ext uri="{9D8B030D-6E8A-4147-A177-3AD203B41FA5}">
                      <a16:colId xmlns:a16="http://schemas.microsoft.com/office/drawing/2014/main" val="20003"/>
                    </a:ext>
                  </a:extLst>
                </a:gridCol>
              </a:tblGrid>
              <a:tr h="399974">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74181">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3:  Improve Safety at Roadway</a:t>
                      </a:r>
                      <a:r>
                        <a:rPr lang="en-US" sz="1200" kern="1200" baseline="0" dirty="0" smtClean="0">
                          <a:effectLst/>
                          <a:latin typeface="Segoe UI" panose="020B0502040204020203" pitchFamily="34" charset="0"/>
                          <a:cs typeface="Segoe UI" panose="020B0502040204020203" pitchFamily="34" charset="0"/>
                        </a:rPr>
                        <a:t> Segments.</a:t>
                      </a:r>
                      <a:endParaRPr lang="en-US" sz="1200" kern="1200" dirty="0" smtClean="0">
                        <a:effectLst/>
                        <a:latin typeface="Segoe UI" panose="020B0502040204020203"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S State St: Beacon Ln to W Perkins St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r>
                        <a:rPr lang="en-US" sz="1200" dirty="0" smtClean="0">
                          <a:latin typeface="Segoe UI" panose="020B0502040204020203" pitchFamily="34" charset="0"/>
                          <a:cs typeface="Segoe UI" panose="020B0502040204020203" pitchFamily="34" charset="0"/>
                        </a:rPr>
                        <a:t>R22</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algn="ctr"/>
                      <a:r>
                        <a:rPr lang="en-US" sz="1200" dirty="0" smtClean="0">
                          <a:latin typeface="Segoe UI" panose="020B0502040204020203" pitchFamily="34" charset="0"/>
                          <a:cs typeface="Segoe UI" panose="020B0502040204020203" pitchFamily="34" charset="0"/>
                        </a:rPr>
                        <a:t>R26</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algn="ctr"/>
                      <a:endParaRPr lang="en-US" sz="1200" dirty="0">
                        <a:latin typeface="Segoe UI" panose="020B0502040204020203"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2"/>
                  </a:ext>
                </a:extLst>
              </a:tr>
              <a:tr h="488981">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Airport Park Blvd: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Talmage</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Rd to Entrance to Costco Warehouse</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R26</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700005820"/>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N State St: W Perkins St to Ukiah City Limits</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R22</a:t>
                      </a:r>
                    </a:p>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R26</a:t>
                      </a:r>
                    </a:p>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769464872"/>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E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Gobbi</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St: S State St to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Washo</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R22</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solidFill>
                            <a:schemeClr val="tx1"/>
                          </a:solidFill>
                          <a:latin typeface="Segoe UI" panose="020B0502040204020203" pitchFamily="34" charset="0"/>
                          <a:cs typeface="Segoe UI" panose="020B0502040204020203" pitchFamily="34" charset="0"/>
                        </a:rPr>
                        <a:t>Re-pavement</a:t>
                      </a:r>
                    </a:p>
                  </a:txBody>
                  <a:tcPr marL="68580" marR="68580" marT="0" marB="0" anchor="ctr"/>
                </a:tc>
                <a:extLst>
                  <a:ext uri="{0D108BD9-81ED-4DB2-BD59-A6C34878D82A}">
                    <a16:rowId xmlns:a16="http://schemas.microsoft.com/office/drawing/2014/main" val="744137483"/>
                  </a:ext>
                </a:extLst>
              </a:tr>
              <a:tr h="282726">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E Perkins St: S State St to Oak Manor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Dr</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endParaRPr lang="en-US" sz="120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R26</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686768768"/>
                  </a:ext>
                </a:extLst>
              </a:tr>
              <a:tr h="258618">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S Dora: W Church St to W Mill St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R22</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R26</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250451594"/>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S Orchard Ave: E Perkins to E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Gobbi</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St</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R22</a:t>
                      </a:r>
                    </a:p>
                  </a:txBody>
                  <a:tcPr marL="68580" marR="68580" marT="0" marB="0" anchor="ctr"/>
                </a:tc>
                <a:tc>
                  <a:txBody>
                    <a:bodyPr/>
                    <a:lstStyle/>
                    <a:p>
                      <a:pPr marL="0" marR="0" algn="ctr">
                        <a:lnSpc>
                          <a:spcPct val="115000"/>
                        </a:lnSpc>
                        <a:spcBef>
                          <a:spcPts val="0"/>
                        </a:spcBef>
                        <a:spcAft>
                          <a:spcPts val="0"/>
                        </a:spcAft>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32228006"/>
                  </a:ext>
                </a:extLst>
              </a:tr>
            </a:tbl>
          </a:graphicData>
        </a:graphic>
      </p:graphicFrame>
      <p:sp>
        <p:nvSpPr>
          <p:cNvPr id="14" name="TextBox 13"/>
          <p:cNvSpPr txBox="1"/>
          <p:nvPr/>
        </p:nvSpPr>
        <p:spPr>
          <a:xfrm>
            <a:off x="8180520" y="1274542"/>
            <a:ext cx="3768437" cy="954107"/>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R22 – </a:t>
            </a:r>
            <a:r>
              <a:rPr lang="en-US" sz="1400" b="0" dirty="0"/>
              <a:t>Install/Upgrade signs with new fluorescent sheeting  (regulatory or warning) </a:t>
            </a:r>
            <a:endParaRPr lang="en-US" sz="1400" b="0" dirty="0" smtClean="0"/>
          </a:p>
          <a:p>
            <a:r>
              <a:rPr lang="en-US" sz="1400" dirty="0" smtClean="0"/>
              <a:t>R26 – </a:t>
            </a:r>
            <a:r>
              <a:rPr lang="en-US" sz="1400" b="0" dirty="0"/>
              <a:t>Install dynamic/variable speed warning </a:t>
            </a:r>
            <a:r>
              <a:rPr lang="en-US" sz="1400" b="0" dirty="0" smtClean="0"/>
              <a:t>signs</a:t>
            </a:r>
          </a:p>
        </p:txBody>
      </p:sp>
      <p:graphicFrame>
        <p:nvGraphicFramePr>
          <p:cNvPr id="15" name="Table 14"/>
          <p:cNvGraphicFramePr>
            <a:graphicFrameLocks noGrp="1"/>
          </p:cNvGraphicFramePr>
          <p:nvPr>
            <p:extLst/>
          </p:nvPr>
        </p:nvGraphicFramePr>
        <p:xfrm>
          <a:off x="311138" y="4424229"/>
          <a:ext cx="7796940" cy="1589574"/>
        </p:xfrm>
        <a:graphic>
          <a:graphicData uri="http://schemas.openxmlformats.org/drawingml/2006/table">
            <a:tbl>
              <a:tblPr firstRow="1" firstCol="1" bandRow="1">
                <a:tableStyleId>{5C22544A-7EE6-4342-B048-85BDC9FD1C3A}</a:tableStyleId>
              </a:tblPr>
              <a:tblGrid>
                <a:gridCol w="3131200">
                  <a:extLst>
                    <a:ext uri="{9D8B030D-6E8A-4147-A177-3AD203B41FA5}">
                      <a16:colId xmlns:a16="http://schemas.microsoft.com/office/drawing/2014/main" val="20000"/>
                    </a:ext>
                  </a:extLst>
                </a:gridCol>
                <a:gridCol w="1369458">
                  <a:extLst>
                    <a:ext uri="{9D8B030D-6E8A-4147-A177-3AD203B41FA5}">
                      <a16:colId xmlns:a16="http://schemas.microsoft.com/office/drawing/2014/main" val="714519784"/>
                    </a:ext>
                  </a:extLst>
                </a:gridCol>
                <a:gridCol w="1449231">
                  <a:extLst>
                    <a:ext uri="{9D8B030D-6E8A-4147-A177-3AD203B41FA5}">
                      <a16:colId xmlns:a16="http://schemas.microsoft.com/office/drawing/2014/main" val="20002"/>
                    </a:ext>
                  </a:extLst>
                </a:gridCol>
                <a:gridCol w="1847051">
                  <a:extLst>
                    <a:ext uri="{9D8B030D-6E8A-4147-A177-3AD203B41FA5}">
                      <a16:colId xmlns:a16="http://schemas.microsoft.com/office/drawing/2014/main" val="20003"/>
                    </a:ext>
                  </a:extLst>
                </a:gridCol>
              </a:tblGrid>
              <a:tr h="399974">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74181">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4:  Improve Safety at Roadway</a:t>
                      </a:r>
                      <a:r>
                        <a:rPr lang="en-US" sz="1200" kern="1200" baseline="0" dirty="0" smtClean="0">
                          <a:effectLst/>
                          <a:latin typeface="Segoe UI" panose="020B0502040204020203" pitchFamily="34" charset="0"/>
                          <a:cs typeface="Segoe UI" panose="020B0502040204020203" pitchFamily="34" charset="0"/>
                        </a:rPr>
                        <a:t> Segments.</a:t>
                      </a:r>
                      <a:endParaRPr lang="en-US" sz="1200" kern="1200" dirty="0" smtClean="0">
                        <a:effectLst/>
                        <a:latin typeface="Segoe UI" panose="020B0502040204020203"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S State St: Beacon Ln to W Perkins St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algn="ctr"/>
                      <a:r>
                        <a:rPr lang="en-US" sz="1200" dirty="0" smtClean="0">
                          <a:latin typeface="Segoe UI" panose="020B0502040204020203" pitchFamily="34" charset="0"/>
                          <a:cs typeface="Segoe UI" panose="020B0502040204020203" pitchFamily="34" charset="0"/>
                        </a:rPr>
                        <a:t>R36PB</a:t>
                      </a: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algn="ctr"/>
                      <a:endParaRPr lang="en-US" sz="1200" dirty="0">
                        <a:latin typeface="Segoe UI" panose="020B0502040204020203"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2"/>
                  </a:ext>
                </a:extLst>
              </a:tr>
              <a:tr h="236177">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Airport Park Blvd: </a:t>
                      </a:r>
                      <a:r>
                        <a:rPr lang="en-US" sz="1200" b="1" dirty="0" err="1"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Talmage</a:t>
                      </a: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 Rd to Entrance to Costco Warehouse</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R35PB</a:t>
                      </a:r>
                    </a:p>
                    <a:p>
                      <a:pPr algn="ctr"/>
                      <a:endParaRPr lang="en-US" sz="1200" dirty="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R36PB</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700005820"/>
                  </a:ext>
                </a:extLst>
              </a:tr>
              <a:tr h="258618">
                <a:tc>
                  <a:txBody>
                    <a:bodyPr/>
                    <a:lstStyle/>
                    <a:p>
                      <a:pPr marL="0" marR="0" algn="l">
                        <a:lnSpc>
                          <a:spcPct val="115000"/>
                        </a:lnSpc>
                        <a:spcBef>
                          <a:spcPts val="0"/>
                        </a:spcBef>
                        <a:spcAft>
                          <a:spcPts val="0"/>
                        </a:spcAft>
                      </a:pPr>
                      <a:r>
                        <a:rPr lang="en-US" sz="1200" b="1" dirty="0" smtClean="0">
                          <a:solidFill>
                            <a:schemeClr val="bg1"/>
                          </a:solidFill>
                          <a:effectLst/>
                          <a:latin typeface="Segoe UI" panose="020B0502040204020203" pitchFamily="34" charset="0"/>
                          <a:ea typeface="Calibri" panose="020F0502020204030204" pitchFamily="34" charset="0"/>
                          <a:cs typeface="Segoe UI" panose="020B0502040204020203" pitchFamily="34" charset="0"/>
                        </a:rPr>
                        <a:t>S Dora: W Church St to W Mill St </a:t>
                      </a:r>
                      <a:endPar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R38PB</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250451594"/>
                  </a:ext>
                </a:extLst>
              </a:tr>
            </a:tbl>
          </a:graphicData>
        </a:graphic>
      </p:graphicFrame>
      <p:sp>
        <p:nvSpPr>
          <p:cNvPr id="16" name="TextBox 15"/>
          <p:cNvSpPr txBox="1"/>
          <p:nvPr/>
        </p:nvSpPr>
        <p:spPr>
          <a:xfrm>
            <a:off x="8180519" y="4424229"/>
            <a:ext cx="3768437" cy="1384995"/>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R35PB – </a:t>
            </a:r>
            <a:r>
              <a:rPr lang="en-US" sz="1400" b="0" dirty="0"/>
              <a:t>Install sidewalk/pathway (to avoid walking along roadway) </a:t>
            </a:r>
            <a:endParaRPr lang="en-US" sz="1400" b="0" dirty="0" smtClean="0"/>
          </a:p>
          <a:p>
            <a:r>
              <a:rPr lang="en-US" sz="1400" dirty="0" smtClean="0"/>
              <a:t>R36PB – </a:t>
            </a:r>
            <a:r>
              <a:rPr lang="en-US" sz="1400" b="0" dirty="0"/>
              <a:t>Install/upgrade pedestrian crossing (with enhanced safety features) </a:t>
            </a:r>
            <a:endParaRPr lang="en-US" sz="1400" b="0" dirty="0" smtClean="0"/>
          </a:p>
          <a:p>
            <a:r>
              <a:rPr lang="en-US" sz="1400" dirty="0" smtClean="0"/>
              <a:t>R38PB </a:t>
            </a:r>
            <a:r>
              <a:rPr lang="en-US" sz="1400" dirty="0"/>
              <a:t>– </a:t>
            </a:r>
            <a:r>
              <a:rPr lang="en-US" sz="1400" b="0" dirty="0"/>
              <a:t>Install Rectangular Rapid Flashing Beacon (RRFB) </a:t>
            </a:r>
          </a:p>
        </p:txBody>
      </p:sp>
    </p:spTree>
    <p:extLst>
      <p:ext uri="{BB962C8B-B14F-4D97-AF65-F5344CB8AC3E}">
        <p14:creationId xmlns:p14="http://schemas.microsoft.com/office/powerpoint/2010/main" val="42183333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5472"/>
            <a:ext cx="10515600" cy="1325563"/>
          </a:xfrm>
        </p:spPr>
        <p:txBody>
          <a:bodyPr>
            <a:normAutofit/>
          </a:bodyPr>
          <a:lstStyle/>
          <a:p>
            <a:r>
              <a:rPr lang="en-US" sz="4000" dirty="0">
                <a:solidFill>
                  <a:srgbClr val="FFC000"/>
                </a:solidFill>
                <a:latin typeface="+mn-lt"/>
              </a:rPr>
              <a:t>Collision Analysis </a:t>
            </a:r>
            <a:r>
              <a:rPr lang="en-US" sz="4000" dirty="0" smtClean="0">
                <a:solidFill>
                  <a:srgbClr val="FFC000"/>
                </a:solidFill>
                <a:latin typeface="+mn-lt"/>
              </a:rPr>
              <a:t>Findings- Willits </a:t>
            </a:r>
            <a:endParaRPr lang="en-US" sz="4000" dirty="0">
              <a:solidFill>
                <a:srgbClr val="FFC000"/>
              </a:solidFill>
              <a:latin typeface="+mn-lt"/>
            </a:endParaRPr>
          </a:p>
        </p:txBody>
      </p:sp>
      <p:sp>
        <p:nvSpPr>
          <p:cNvPr id="14" name="Content Placeholder 2"/>
          <p:cNvSpPr txBox="1">
            <a:spLocks/>
          </p:cNvSpPr>
          <p:nvPr/>
        </p:nvSpPr>
        <p:spPr>
          <a:xfrm>
            <a:off x="7923471" y="3231063"/>
            <a:ext cx="3640134" cy="387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smtClean="0">
                <a:solidFill>
                  <a:srgbClr val="000000"/>
                </a:solidFill>
              </a:rPr>
              <a:t>6 Killed &amp; Severe Injury (KSI) collisions</a:t>
            </a:r>
          </a:p>
          <a:p>
            <a:pPr marL="0" indent="0">
              <a:buNone/>
            </a:pPr>
            <a:endParaRPr lang="en-US" sz="1400" dirty="0">
              <a:solidFill>
                <a:prstClr val="black"/>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32</a:t>
            </a:fld>
            <a:endParaRPr lang="en-US">
              <a:solidFill>
                <a:prstClr val="black">
                  <a:tint val="75000"/>
                </a:prstClr>
              </a:solidFill>
            </a:endParaRPr>
          </a:p>
        </p:txBody>
      </p:sp>
      <p:sp>
        <p:nvSpPr>
          <p:cNvPr id="19" name="Content Placeholder 2"/>
          <p:cNvSpPr txBox="1">
            <a:spLocks/>
          </p:cNvSpPr>
          <p:nvPr/>
        </p:nvSpPr>
        <p:spPr>
          <a:xfrm>
            <a:off x="1952577" y="903556"/>
            <a:ext cx="4304467" cy="5471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u="sng" dirty="0" smtClean="0">
                <a:solidFill>
                  <a:prstClr val="black"/>
                </a:solidFill>
              </a:rPr>
              <a:t>City of Willits (2020-2022)</a:t>
            </a:r>
            <a:endParaRPr lang="en-US" sz="1600" u="sng" dirty="0">
              <a:solidFill>
                <a:prstClr val="black"/>
              </a:solidFill>
            </a:endParaRPr>
          </a:p>
        </p:txBody>
      </p:sp>
      <p:sp>
        <p:nvSpPr>
          <p:cNvPr id="34" name="TextBox 33">
            <a:extLst>
              <a:ext uri="{FF2B5EF4-FFF2-40B4-BE49-F238E27FC236}">
                <a16:creationId xmlns:a16="http://schemas.microsoft.com/office/drawing/2014/main" id="{E0337D2E-925A-D74C-B0D4-87B7CA2113E0}"/>
              </a:ext>
            </a:extLst>
          </p:cNvPr>
          <p:cNvSpPr txBox="1"/>
          <p:nvPr/>
        </p:nvSpPr>
        <p:spPr>
          <a:xfrm>
            <a:off x="7805126" y="3767094"/>
            <a:ext cx="2712315" cy="584775"/>
          </a:xfrm>
          <a:prstGeom prst="rect">
            <a:avLst/>
          </a:prstGeom>
          <a:noFill/>
        </p:spPr>
        <p:txBody>
          <a:bodyPr wrap="square" rtlCol="0">
            <a:spAutoFit/>
          </a:bodyPr>
          <a:lstStyle/>
          <a:p>
            <a:r>
              <a:rPr lang="en-US" sz="1600" dirty="0" smtClean="0">
                <a:solidFill>
                  <a:prstClr val="black"/>
                </a:solidFill>
              </a:rPr>
              <a:t>Violation Type </a:t>
            </a:r>
            <a:r>
              <a:rPr lang="en-US" sz="1600" dirty="0">
                <a:solidFill>
                  <a:prstClr val="black"/>
                </a:solidFill>
              </a:rPr>
              <a:t>(2020-2022)</a:t>
            </a:r>
          </a:p>
          <a:p>
            <a:endParaRPr lang="en-US" sz="1600" dirty="0">
              <a:solidFill>
                <a:prstClr val="black"/>
              </a:solidFill>
            </a:endParaRPr>
          </a:p>
        </p:txBody>
      </p:sp>
      <p:sp>
        <p:nvSpPr>
          <p:cNvPr id="41" name="TextBox 40">
            <a:extLst>
              <a:ext uri="{FF2B5EF4-FFF2-40B4-BE49-F238E27FC236}">
                <a16:creationId xmlns:a16="http://schemas.microsoft.com/office/drawing/2014/main" id="{E0337D2E-925A-D74C-B0D4-87B7CA2113E0}"/>
              </a:ext>
            </a:extLst>
          </p:cNvPr>
          <p:cNvSpPr txBox="1"/>
          <p:nvPr/>
        </p:nvSpPr>
        <p:spPr>
          <a:xfrm>
            <a:off x="2049163" y="3757878"/>
            <a:ext cx="2607275" cy="584775"/>
          </a:xfrm>
          <a:prstGeom prst="rect">
            <a:avLst/>
          </a:prstGeom>
          <a:noFill/>
        </p:spPr>
        <p:txBody>
          <a:bodyPr wrap="square" rtlCol="0">
            <a:spAutoFit/>
          </a:bodyPr>
          <a:lstStyle/>
          <a:p>
            <a:r>
              <a:rPr lang="en-US" sz="1600" dirty="0" smtClean="0">
                <a:solidFill>
                  <a:prstClr val="black"/>
                </a:solidFill>
              </a:rPr>
              <a:t>Severity </a:t>
            </a:r>
            <a:r>
              <a:rPr lang="en-US" sz="1600" dirty="0">
                <a:solidFill>
                  <a:prstClr val="black"/>
                </a:solidFill>
              </a:rPr>
              <a:t>(2020-2022)</a:t>
            </a:r>
          </a:p>
          <a:p>
            <a:endParaRPr lang="en-US" sz="1600" dirty="0">
              <a:solidFill>
                <a:prstClr val="black"/>
              </a:solidFill>
            </a:endParaRPr>
          </a:p>
        </p:txBody>
      </p:sp>
      <p:graphicFrame>
        <p:nvGraphicFramePr>
          <p:cNvPr id="16" name="Chart 15"/>
          <p:cNvGraphicFramePr>
            <a:graphicFrameLocks/>
          </p:cNvGraphicFramePr>
          <p:nvPr>
            <p:extLst/>
          </p:nvPr>
        </p:nvGraphicFramePr>
        <p:xfrm>
          <a:off x="9226305" y="1032321"/>
          <a:ext cx="3543066" cy="22778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nvPr>
        </p:nvGraphicFramePr>
        <p:xfrm>
          <a:off x="213094" y="1197560"/>
          <a:ext cx="6043950" cy="2152163"/>
        </p:xfrm>
        <a:graphic>
          <a:graphicData uri="http://schemas.openxmlformats.org/drawingml/2006/table">
            <a:tbl>
              <a:tblPr>
                <a:tableStyleId>{93296810-A885-4BE3-A3E7-6D5BEEA58F35}</a:tableStyleId>
              </a:tblPr>
              <a:tblGrid>
                <a:gridCol w="1373659">
                  <a:extLst>
                    <a:ext uri="{9D8B030D-6E8A-4147-A177-3AD203B41FA5}">
                      <a16:colId xmlns:a16="http://schemas.microsoft.com/office/drawing/2014/main" val="2528005327"/>
                    </a:ext>
                  </a:extLst>
                </a:gridCol>
                <a:gridCol w="519839">
                  <a:extLst>
                    <a:ext uri="{9D8B030D-6E8A-4147-A177-3AD203B41FA5}">
                      <a16:colId xmlns:a16="http://schemas.microsoft.com/office/drawing/2014/main" val="291015544"/>
                    </a:ext>
                  </a:extLst>
                </a:gridCol>
                <a:gridCol w="549076">
                  <a:extLst>
                    <a:ext uri="{9D8B030D-6E8A-4147-A177-3AD203B41FA5}">
                      <a16:colId xmlns:a16="http://schemas.microsoft.com/office/drawing/2014/main" val="3177122415"/>
                    </a:ext>
                  </a:extLst>
                </a:gridCol>
                <a:gridCol w="740213">
                  <a:extLst>
                    <a:ext uri="{9D8B030D-6E8A-4147-A177-3AD203B41FA5}">
                      <a16:colId xmlns:a16="http://schemas.microsoft.com/office/drawing/2014/main" val="3870956475"/>
                    </a:ext>
                  </a:extLst>
                </a:gridCol>
                <a:gridCol w="552463">
                  <a:extLst>
                    <a:ext uri="{9D8B030D-6E8A-4147-A177-3AD203B41FA5}">
                      <a16:colId xmlns:a16="http://schemas.microsoft.com/office/drawing/2014/main" val="4020300436"/>
                    </a:ext>
                  </a:extLst>
                </a:gridCol>
                <a:gridCol w="552463">
                  <a:extLst>
                    <a:ext uri="{9D8B030D-6E8A-4147-A177-3AD203B41FA5}">
                      <a16:colId xmlns:a16="http://schemas.microsoft.com/office/drawing/2014/main" val="156372230"/>
                    </a:ext>
                  </a:extLst>
                </a:gridCol>
                <a:gridCol w="716652">
                  <a:extLst>
                    <a:ext uri="{9D8B030D-6E8A-4147-A177-3AD203B41FA5}">
                      <a16:colId xmlns:a16="http://schemas.microsoft.com/office/drawing/2014/main" val="2441128829"/>
                    </a:ext>
                  </a:extLst>
                </a:gridCol>
                <a:gridCol w="1039585">
                  <a:extLst>
                    <a:ext uri="{9D8B030D-6E8A-4147-A177-3AD203B41FA5}">
                      <a16:colId xmlns:a16="http://schemas.microsoft.com/office/drawing/2014/main" val="3707910291"/>
                    </a:ext>
                  </a:extLst>
                </a:gridCol>
              </a:tblGrid>
              <a:tr h="309896">
                <a:tc>
                  <a:txBody>
                    <a:bodyPr/>
                    <a:lstStyle/>
                    <a:p>
                      <a:pPr algn="ctr" fontAlgn="ctr"/>
                      <a:r>
                        <a:rPr lang="en-US" sz="1100" b="1" u="none" strike="noStrike" dirty="0">
                          <a:effectLst/>
                        </a:rPr>
                        <a:t>Collision Severity</a:t>
                      </a:r>
                      <a:endParaRPr lang="en-US" sz="1100" b="1" i="0" u="none" strike="noStrike" dirty="0">
                        <a:solidFill>
                          <a:srgbClr val="FFFFFF"/>
                        </a:solidFill>
                        <a:effectLst/>
                        <a:latin typeface="Segoe UI" panose="020B0502040204020203" pitchFamily="34" charset="0"/>
                      </a:endParaRPr>
                    </a:p>
                  </a:txBody>
                  <a:tcPr marL="7620" marR="7620" marT="7620" marB="0" anchor="ctr"/>
                </a:tc>
                <a:tc gridSpan="3">
                  <a:txBody>
                    <a:bodyPr/>
                    <a:lstStyle/>
                    <a:p>
                      <a:pPr algn="ctr" fontAlgn="ctr"/>
                      <a:r>
                        <a:rPr lang="en-US" sz="1100" b="1" u="none" strike="noStrike" dirty="0">
                          <a:effectLst/>
                        </a:rPr>
                        <a:t>2015-2019</a:t>
                      </a:r>
                      <a:endParaRPr lang="en-US" sz="1100" b="1" i="0" u="none" strike="noStrike" dirty="0">
                        <a:solidFill>
                          <a:srgbClr val="FFFFFF"/>
                        </a:solidFill>
                        <a:effectLst/>
                        <a:latin typeface="Segoe UI" panose="020B0502040204020203" pitchFamily="34" charset="0"/>
                      </a:endParaRPr>
                    </a:p>
                  </a:txBody>
                  <a:tcPr marL="7620" marR="7620" marT="7620" marB="0" anchor="ctr"/>
                </a:tc>
                <a:tc hMerge="1">
                  <a:txBody>
                    <a:bodyPr/>
                    <a:lstStyle/>
                    <a:p>
                      <a:endParaRPr lang="en-US"/>
                    </a:p>
                  </a:txBody>
                  <a:tcPr/>
                </a:tc>
                <a:tc hMerge="1">
                  <a:txBody>
                    <a:bodyPr/>
                    <a:lstStyle/>
                    <a:p>
                      <a:endParaRPr lang="en-US"/>
                    </a:p>
                  </a:txBody>
                  <a:tcPr/>
                </a:tc>
                <a:tc gridSpan="3">
                  <a:txBody>
                    <a:bodyPr/>
                    <a:lstStyle/>
                    <a:p>
                      <a:pPr algn="ctr" fontAlgn="ctr"/>
                      <a:r>
                        <a:rPr lang="en-US" sz="1100" b="1" u="none" strike="noStrike" dirty="0">
                          <a:effectLst/>
                        </a:rPr>
                        <a:t>2020-2022</a:t>
                      </a:r>
                      <a:endParaRPr lang="en-US" sz="1100" b="1" i="0" u="none" strike="noStrike" dirty="0">
                        <a:solidFill>
                          <a:srgbClr val="FFFFFF"/>
                        </a:solidFill>
                        <a:effectLst/>
                        <a:latin typeface="Segoe UI" panose="020B0502040204020203" pitchFamily="34" charset="0"/>
                      </a:endParaRPr>
                    </a:p>
                  </a:txBody>
                  <a:tcPr marL="7620" marR="7620" marT="7620" marB="0" anchor="ctr"/>
                </a:tc>
                <a:tc hMerge="1">
                  <a:txBody>
                    <a:bodyPr/>
                    <a:lstStyle/>
                    <a:p>
                      <a:endParaRPr lang="en-US"/>
                    </a:p>
                  </a:txBody>
                  <a:tcPr/>
                </a:tc>
                <a:tc hMerge="1">
                  <a:txBody>
                    <a:bodyPr/>
                    <a:lstStyle/>
                    <a:p>
                      <a:endParaRPr lang="en-US"/>
                    </a:p>
                  </a:txBody>
                  <a:tcPr/>
                </a:tc>
                <a:tc>
                  <a:txBody>
                    <a:bodyPr/>
                    <a:lstStyle/>
                    <a:p>
                      <a:pPr algn="ctr" fontAlgn="ctr"/>
                      <a:r>
                        <a:rPr lang="en-US" sz="1100" b="1" u="none" strike="noStrike" dirty="0">
                          <a:effectLst/>
                        </a:rPr>
                        <a:t>2015-2022</a:t>
                      </a:r>
                      <a:endParaRPr lang="en-US" sz="1100" b="1" i="0" u="none" strike="noStrike" dirty="0">
                        <a:solidFill>
                          <a:srgbClr val="FFFFFF"/>
                        </a:solidFill>
                        <a:effectLst/>
                        <a:latin typeface="Segoe UI" panose="020B0502040204020203" pitchFamily="34" charset="0"/>
                      </a:endParaRPr>
                    </a:p>
                  </a:txBody>
                  <a:tcPr marL="7620" marR="7620" marT="7620" marB="0" anchor="ctr"/>
                </a:tc>
                <a:extLst>
                  <a:ext uri="{0D108BD9-81ED-4DB2-BD59-A6C34878D82A}">
                    <a16:rowId xmlns:a16="http://schemas.microsoft.com/office/drawing/2014/main" val="3400068676"/>
                  </a:ext>
                </a:extLst>
              </a:tr>
              <a:tr h="334935">
                <a:tc>
                  <a:txBody>
                    <a:bodyPr/>
                    <a:lstStyle/>
                    <a:p>
                      <a:pPr algn="ctr" fontAlgn="ctr"/>
                      <a:endParaRPr lang="en-US" sz="1100" b="1" i="0" u="none" strike="noStrike" dirty="0">
                        <a:solidFill>
                          <a:srgbClr val="FFFFFF"/>
                        </a:solidFill>
                        <a:effectLst/>
                        <a:latin typeface="Segoe UI" panose="020B0502040204020203" pitchFamily="34" charset="0"/>
                      </a:endParaRPr>
                    </a:p>
                  </a:txBody>
                  <a:tcPr marL="7620" marR="7620" marT="7620" marB="0" anchor="ctr"/>
                </a:tc>
                <a:tc>
                  <a:txBody>
                    <a:bodyPr/>
                    <a:lstStyle/>
                    <a:p>
                      <a:pPr algn="ctr" fontAlgn="ctr"/>
                      <a:r>
                        <a:rPr lang="en-US" sz="1100" b="0" u="none" strike="noStrike" dirty="0" smtClean="0">
                          <a:effectLst/>
                        </a:rPr>
                        <a:t>City</a:t>
                      </a:r>
                      <a:endParaRPr lang="en-US" sz="1100" b="0" i="0" u="none" strike="noStrike" dirty="0">
                        <a:solidFill>
                          <a:schemeClr val="tx1"/>
                        </a:solidFill>
                        <a:effectLst/>
                        <a:latin typeface="Segoe UI" panose="020B0502040204020203" pitchFamily="34" charset="0"/>
                      </a:endParaRPr>
                    </a:p>
                  </a:txBody>
                  <a:tcPr marL="7620" marR="7620" marT="7620" marB="0" anchor="ctr"/>
                </a:tc>
                <a:tc>
                  <a:txBody>
                    <a:bodyPr/>
                    <a:lstStyle/>
                    <a:p>
                      <a:pPr algn="ctr" fontAlgn="ctr"/>
                      <a:r>
                        <a:rPr lang="en-US" sz="1100" b="0" u="none" strike="noStrike" dirty="0" smtClean="0">
                          <a:effectLst/>
                        </a:rPr>
                        <a:t>State Routes</a:t>
                      </a:r>
                      <a:endParaRPr lang="en-US" sz="1100" b="0" i="0" u="none" strike="noStrike" dirty="0">
                        <a:solidFill>
                          <a:schemeClr val="tx1"/>
                        </a:solidFill>
                        <a:effectLst/>
                        <a:latin typeface="Segoe UI" panose="020B0502040204020203" pitchFamily="34" charset="0"/>
                      </a:endParaRPr>
                    </a:p>
                  </a:txBody>
                  <a:tcPr marL="7620" marR="7620" marT="7620" marB="0" anchor="ctr"/>
                </a:tc>
                <a:tc>
                  <a:txBody>
                    <a:bodyPr/>
                    <a:lstStyle/>
                    <a:p>
                      <a:pPr algn="ctr" fontAlgn="ctr"/>
                      <a:r>
                        <a:rPr lang="en-US" sz="1100" b="0" u="none" strike="noStrike" dirty="0" smtClean="0">
                          <a:effectLst/>
                        </a:rPr>
                        <a:t>Total</a:t>
                      </a:r>
                      <a:endParaRPr lang="en-US" sz="1100" b="0" i="0" u="none" strike="noStrike" dirty="0">
                        <a:solidFill>
                          <a:schemeClr val="tx1"/>
                        </a:solidFill>
                        <a:effectLst/>
                        <a:latin typeface="Segoe UI" panose="020B0502040204020203" pitchFamily="34" charset="0"/>
                      </a:endParaRPr>
                    </a:p>
                  </a:txBody>
                  <a:tcPr marL="7620" marR="7620" marT="7620" marB="0" anchor="ctr"/>
                </a:tc>
                <a:tc>
                  <a:txBody>
                    <a:bodyPr/>
                    <a:lstStyle/>
                    <a:p>
                      <a:pPr algn="ctr" fontAlgn="ctr"/>
                      <a:r>
                        <a:rPr lang="en-US" sz="1100" b="0" u="none" strike="noStrike" dirty="0" smtClean="0">
                          <a:effectLst/>
                        </a:rPr>
                        <a:t>City</a:t>
                      </a:r>
                      <a:endParaRPr lang="en-US" sz="1100" b="0" i="0" u="none" strike="noStrike" dirty="0">
                        <a:solidFill>
                          <a:schemeClr val="tx1"/>
                        </a:solidFill>
                        <a:effectLst/>
                        <a:latin typeface="Segoe UI" panose="020B0502040204020203" pitchFamily="34" charset="0"/>
                      </a:endParaRPr>
                    </a:p>
                  </a:txBody>
                  <a:tcPr marL="7620" marR="7620" marT="7620" marB="0" anchor="ctr"/>
                </a:tc>
                <a:tc>
                  <a:txBody>
                    <a:bodyPr/>
                    <a:lstStyle/>
                    <a:p>
                      <a:pPr algn="ctr" fontAlgn="ctr"/>
                      <a:r>
                        <a:rPr lang="en-US" sz="1100" b="0" u="none" strike="noStrike" dirty="0" smtClean="0">
                          <a:effectLst/>
                        </a:rPr>
                        <a:t>State Routes</a:t>
                      </a:r>
                      <a:endParaRPr lang="en-US" sz="1100" b="0" i="0" u="none" strike="noStrike" dirty="0">
                        <a:solidFill>
                          <a:schemeClr val="tx1"/>
                        </a:solidFill>
                        <a:effectLst/>
                        <a:latin typeface="Segoe UI" panose="020B0502040204020203" pitchFamily="34" charset="0"/>
                      </a:endParaRPr>
                    </a:p>
                  </a:txBody>
                  <a:tcPr marL="7620" marR="7620" marT="7620" marB="0" anchor="ctr"/>
                </a:tc>
                <a:tc>
                  <a:txBody>
                    <a:bodyPr/>
                    <a:lstStyle/>
                    <a:p>
                      <a:pPr algn="ctr" fontAlgn="ctr"/>
                      <a:r>
                        <a:rPr lang="en-US" sz="1100" b="0" u="none" strike="noStrike" dirty="0" smtClean="0">
                          <a:effectLst/>
                        </a:rPr>
                        <a:t>Total</a:t>
                      </a:r>
                      <a:endParaRPr lang="en-US" sz="1100" b="0" i="0" u="none" strike="noStrike" dirty="0">
                        <a:solidFill>
                          <a:schemeClr val="tx1"/>
                        </a:solidFill>
                        <a:effectLst/>
                        <a:latin typeface="Segoe UI" panose="020B0502040204020203" pitchFamily="34" charset="0"/>
                      </a:endParaRPr>
                    </a:p>
                  </a:txBody>
                  <a:tcPr marL="7620" marR="7620" marT="762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smtClean="0">
                          <a:effectLst/>
                        </a:rPr>
                        <a:t>Total</a:t>
                      </a:r>
                      <a:endParaRPr lang="en-US" sz="1100" b="1" i="0" u="none" strike="noStrike" dirty="0" smtClean="0">
                        <a:solidFill>
                          <a:schemeClr val="tx1"/>
                        </a:solidFill>
                        <a:effectLst/>
                        <a:latin typeface="Segoe UI" panose="020B0502040204020203" pitchFamily="34" charset="0"/>
                      </a:endParaRPr>
                    </a:p>
                  </a:txBody>
                  <a:tcPr marL="7620" marR="7620" marT="7620" marB="0" anchor="ctr"/>
                </a:tc>
                <a:extLst>
                  <a:ext uri="{0D108BD9-81ED-4DB2-BD59-A6C34878D82A}">
                    <a16:rowId xmlns:a16="http://schemas.microsoft.com/office/drawing/2014/main" val="205977919"/>
                  </a:ext>
                </a:extLst>
              </a:tr>
              <a:tr h="227974">
                <a:tc>
                  <a:txBody>
                    <a:bodyPr/>
                    <a:lstStyle/>
                    <a:p>
                      <a:pPr algn="ctr" fontAlgn="ctr"/>
                      <a:r>
                        <a:rPr lang="en-US" sz="1100" u="none" strike="noStrike">
                          <a:effectLst/>
                        </a:rPr>
                        <a:t>Killed</a:t>
                      </a:r>
                      <a:endParaRPr lang="en-US" sz="1100" b="1" i="0" u="none" strike="noStrike">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smtClean="0">
                          <a:effectLst/>
                        </a:rPr>
                        <a:t>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1</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47869068"/>
                  </a:ext>
                </a:extLst>
              </a:tr>
              <a:tr h="227974">
                <a:tc>
                  <a:txBody>
                    <a:bodyPr/>
                    <a:lstStyle/>
                    <a:p>
                      <a:pPr algn="ctr" fontAlgn="ctr"/>
                      <a:r>
                        <a:rPr lang="en-US" sz="1100" u="none" strike="noStrike" dirty="0">
                          <a:effectLst/>
                        </a:rPr>
                        <a:t>Severe Injury</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smtClean="0">
                          <a:effectLst/>
                        </a:rPr>
                        <a:t>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10</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386536576"/>
                  </a:ext>
                </a:extLst>
              </a:tr>
              <a:tr h="227974">
                <a:tc>
                  <a:txBody>
                    <a:bodyPr/>
                    <a:lstStyle/>
                    <a:p>
                      <a:pPr algn="ctr" fontAlgn="ctr"/>
                      <a:r>
                        <a:rPr lang="en-US" sz="1100" u="none" strike="noStrike" dirty="0">
                          <a:effectLst/>
                        </a:rPr>
                        <a:t>Visible Injury</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smtClean="0">
                          <a:effectLst/>
                        </a:rPr>
                        <a:t>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15</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66755086"/>
                  </a:ext>
                </a:extLst>
              </a:tr>
              <a:tr h="227974">
                <a:tc>
                  <a:txBody>
                    <a:bodyPr/>
                    <a:lstStyle/>
                    <a:p>
                      <a:pPr algn="ctr" fontAlgn="ctr"/>
                      <a:r>
                        <a:rPr lang="en-US" sz="1100" u="none" strike="noStrike" dirty="0">
                          <a:effectLst/>
                        </a:rPr>
                        <a:t>Complaint of Pain</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smtClean="0">
                          <a:effectLst/>
                        </a:rPr>
                        <a:t>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20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30</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672186231"/>
                  </a:ext>
                </a:extLst>
              </a:tr>
              <a:tr h="359497">
                <a:tc>
                  <a:txBody>
                    <a:bodyPr/>
                    <a:lstStyle/>
                    <a:p>
                      <a:pPr algn="ctr" fontAlgn="ctr"/>
                      <a:r>
                        <a:rPr lang="en-US" sz="1100" u="none" strike="noStrike" dirty="0">
                          <a:effectLst/>
                        </a:rPr>
                        <a:t>Property Damage Only (PDO)</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u="none" strike="noStrike" dirty="0" smtClean="0">
                          <a:effectLst/>
                        </a:rPr>
                        <a:t>37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smtClean="0">
                          <a:effectLst/>
                        </a:rPr>
                        <a:t>120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157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5</a:t>
                      </a: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9</a:t>
                      </a: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14</a:t>
                      </a:r>
                    </a:p>
                  </a:txBody>
                  <a:tcPr marL="7620" marR="7620" marT="7620" marB="0" anchor="ctr"/>
                </a:tc>
                <a:tc>
                  <a:txBody>
                    <a:bodyPr/>
                    <a:lstStyle/>
                    <a:p>
                      <a:pPr algn="ctr" fontAlgn="b"/>
                      <a:r>
                        <a:rPr lang="en-US" sz="1100" b="0" i="0" u="none" strike="noStrike" dirty="0" smtClean="0">
                          <a:solidFill>
                            <a:srgbClr val="000000"/>
                          </a:solidFill>
                          <a:effectLst/>
                          <a:latin typeface="Calibri" panose="020F0502020204030204" pitchFamily="34" charset="0"/>
                        </a:rPr>
                        <a:t>171</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460508757"/>
                  </a:ext>
                </a:extLst>
              </a:tr>
              <a:tr h="227974">
                <a:tc>
                  <a:txBody>
                    <a:bodyPr/>
                    <a:lstStyle/>
                    <a:p>
                      <a:pPr algn="ctr" fontAlgn="ctr"/>
                      <a:r>
                        <a:rPr lang="en-US" sz="1100" b="1" u="none" strike="noStrike" dirty="0">
                          <a:effectLst/>
                        </a:rPr>
                        <a:t>Total</a:t>
                      </a:r>
                      <a:endParaRPr lang="en-US" sz="1100" b="1" i="0" u="none" strike="noStrike" dirty="0">
                        <a:solidFill>
                          <a:srgbClr val="000000"/>
                        </a:solidFill>
                        <a:effectLst/>
                        <a:latin typeface="Segoe UI" panose="020B0502040204020203" pitchFamily="34" charset="0"/>
                      </a:endParaRPr>
                    </a:p>
                  </a:txBody>
                  <a:tcPr marL="7620" marR="7620" marT="7620" marB="0" anchor="ctr"/>
                </a:tc>
                <a:tc>
                  <a:txBody>
                    <a:bodyPr/>
                    <a:lstStyle/>
                    <a:p>
                      <a:pPr algn="ctr" fontAlgn="b"/>
                      <a:r>
                        <a:rPr lang="en-US" sz="1100" b="1" u="none" strike="noStrike" dirty="0" smtClean="0">
                          <a:effectLst/>
                        </a:rPr>
                        <a:t>47</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1" u="none" strike="noStrike" dirty="0" smtClean="0">
                          <a:effectLst/>
                        </a:rPr>
                        <a:t>148</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1" u="none" strike="noStrike" dirty="0" smtClean="0">
                          <a:effectLst/>
                        </a:rPr>
                        <a:t>195</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1" i="0" u="none" strike="noStrike" dirty="0" smtClean="0">
                          <a:solidFill>
                            <a:srgbClr val="000000"/>
                          </a:solidFill>
                          <a:effectLst/>
                          <a:latin typeface="Calibri" panose="020F0502020204030204" pitchFamily="34" charset="0"/>
                        </a:rPr>
                        <a:t>16</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1" i="0" u="none" strike="noStrike" dirty="0" smtClean="0">
                          <a:solidFill>
                            <a:srgbClr val="000000"/>
                          </a:solidFill>
                          <a:effectLst/>
                          <a:latin typeface="Calibri" panose="020F0502020204030204" pitchFamily="34" charset="0"/>
                        </a:rPr>
                        <a:t>16</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1" i="0" u="none" strike="noStrike" dirty="0" smtClean="0">
                          <a:solidFill>
                            <a:srgbClr val="000000"/>
                          </a:solidFill>
                          <a:effectLst/>
                          <a:latin typeface="Calibri" panose="020F0502020204030204" pitchFamily="34" charset="0"/>
                        </a:rPr>
                        <a:t>32</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1" i="0" u="none" strike="noStrike" dirty="0" smtClean="0">
                          <a:solidFill>
                            <a:srgbClr val="000000"/>
                          </a:solidFill>
                          <a:effectLst/>
                          <a:latin typeface="Calibri" panose="020F0502020204030204" pitchFamily="34" charset="0"/>
                        </a:rPr>
                        <a:t>227</a:t>
                      </a:r>
                      <a:endParaRPr lang="en-US" sz="11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31850856"/>
                  </a:ext>
                </a:extLst>
              </a:tr>
            </a:tbl>
          </a:graphicData>
        </a:graphic>
      </p:graphicFrame>
      <p:sp>
        <p:nvSpPr>
          <p:cNvPr id="15" name="Content Placeholder 2"/>
          <p:cNvSpPr txBox="1">
            <a:spLocks/>
          </p:cNvSpPr>
          <p:nvPr/>
        </p:nvSpPr>
        <p:spPr>
          <a:xfrm>
            <a:off x="169388" y="3310156"/>
            <a:ext cx="5557439" cy="387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smtClean="0">
                <a:solidFill>
                  <a:schemeClr val="tx1">
                    <a:lumMod val="65000"/>
                    <a:lumOff val="35000"/>
                  </a:schemeClr>
                </a:solidFill>
              </a:rPr>
              <a:t>Note: State Route 20 &amp; Highway 101 collisions are included in the analysis</a:t>
            </a:r>
          </a:p>
          <a:p>
            <a:pPr marL="0" indent="0">
              <a:buNone/>
            </a:pPr>
            <a:endParaRPr lang="en-US" sz="1200" dirty="0">
              <a:solidFill>
                <a:schemeClr val="tx1">
                  <a:lumMod val="65000"/>
                  <a:lumOff val="35000"/>
                </a:schemeClr>
              </a:solidFill>
            </a:endParaRPr>
          </a:p>
        </p:txBody>
      </p:sp>
      <p:sp>
        <p:nvSpPr>
          <p:cNvPr id="21" name="TextBox 20">
            <a:extLst>
              <a:ext uri="{FF2B5EF4-FFF2-40B4-BE49-F238E27FC236}">
                <a16:creationId xmlns:a16="http://schemas.microsoft.com/office/drawing/2014/main" id="{E0337D2E-925A-D74C-B0D4-87B7CA2113E0}"/>
              </a:ext>
            </a:extLst>
          </p:cNvPr>
          <p:cNvSpPr txBox="1"/>
          <p:nvPr/>
        </p:nvSpPr>
        <p:spPr>
          <a:xfrm>
            <a:off x="7805126" y="782792"/>
            <a:ext cx="3659743" cy="584775"/>
          </a:xfrm>
          <a:prstGeom prst="rect">
            <a:avLst/>
          </a:prstGeom>
          <a:noFill/>
        </p:spPr>
        <p:txBody>
          <a:bodyPr wrap="square" rtlCol="0">
            <a:spAutoFit/>
          </a:bodyPr>
          <a:lstStyle/>
          <a:p>
            <a:r>
              <a:rPr lang="en-US" sz="1600" dirty="0" smtClean="0">
                <a:solidFill>
                  <a:prstClr val="black"/>
                </a:solidFill>
              </a:rPr>
              <a:t>Collisions by Severity (2020-2022</a:t>
            </a:r>
            <a:r>
              <a:rPr lang="en-US" sz="1600" dirty="0">
                <a:solidFill>
                  <a:prstClr val="black"/>
                </a:solidFill>
              </a:rPr>
              <a:t>)</a:t>
            </a:r>
          </a:p>
          <a:p>
            <a:endParaRPr lang="en-US" sz="1600" dirty="0">
              <a:solidFill>
                <a:prstClr val="black"/>
              </a:solidFill>
            </a:endParaRPr>
          </a:p>
        </p:txBody>
      </p:sp>
      <p:graphicFrame>
        <p:nvGraphicFramePr>
          <p:cNvPr id="22" name="Chart 21"/>
          <p:cNvGraphicFramePr>
            <a:graphicFrameLocks/>
          </p:cNvGraphicFramePr>
          <p:nvPr>
            <p:extLst/>
          </p:nvPr>
        </p:nvGraphicFramePr>
        <p:xfrm>
          <a:off x="213094" y="3994930"/>
          <a:ext cx="5555577" cy="21994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p:cNvGraphicFramePr>
            <a:graphicFrameLocks/>
          </p:cNvGraphicFramePr>
          <p:nvPr>
            <p:extLst/>
          </p:nvPr>
        </p:nvGraphicFramePr>
        <p:xfrm>
          <a:off x="6076250" y="1043874"/>
          <a:ext cx="3694441" cy="22547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extLst/>
          </p:nvPr>
        </p:nvGraphicFramePr>
        <p:xfrm>
          <a:off x="8953169" y="1227189"/>
          <a:ext cx="3743789" cy="20038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p:cNvGraphicFramePr>
            <a:graphicFrameLocks/>
          </p:cNvGraphicFramePr>
          <p:nvPr>
            <p:extLst/>
          </p:nvPr>
        </p:nvGraphicFramePr>
        <p:xfrm>
          <a:off x="5866499" y="3994929"/>
          <a:ext cx="6074489"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7" name="Rectangle 16"/>
          <p:cNvSpPr/>
          <p:nvPr/>
        </p:nvSpPr>
        <p:spPr>
          <a:xfrm>
            <a:off x="3380125" y="1197560"/>
            <a:ext cx="1827306" cy="215216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385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238696" y="-32510"/>
            <a:ext cx="10515600" cy="1325563"/>
          </a:xfrm>
        </p:spPr>
        <p:txBody>
          <a:bodyPr>
            <a:normAutofit/>
          </a:bodyPr>
          <a:lstStyle/>
          <a:p>
            <a:r>
              <a:rPr lang="en-US" dirty="0" smtClean="0">
                <a:solidFill>
                  <a:srgbClr val="FFC000"/>
                </a:solidFill>
              </a:rPr>
              <a:t>High Injury Network- Willits</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33</a:t>
            </a:fld>
            <a:endParaRPr lang="en-US" dirty="0">
              <a:solidFill>
                <a:prstClr val="black">
                  <a:tint val="75000"/>
                </a:prstClr>
              </a:solidFill>
            </a:endParaRPr>
          </a:p>
        </p:txBody>
      </p:sp>
      <p:sp>
        <p:nvSpPr>
          <p:cNvPr id="6" name="Content Placeholder 2"/>
          <p:cNvSpPr txBox="1">
            <a:spLocks/>
          </p:cNvSpPr>
          <p:nvPr/>
        </p:nvSpPr>
        <p:spPr>
          <a:xfrm>
            <a:off x="8367105" y="725022"/>
            <a:ext cx="2428592" cy="376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u="sng" dirty="0" smtClean="0">
                <a:solidFill>
                  <a:prstClr val="black"/>
                </a:solidFill>
              </a:rPr>
              <a:t>City of Willits (2020-2022)</a:t>
            </a:r>
            <a:endParaRPr lang="en-US" sz="1600" u="sng" dirty="0">
              <a:solidFill>
                <a:prstClr val="black"/>
              </a:solidFill>
            </a:endParaRPr>
          </a:p>
        </p:txBody>
      </p:sp>
      <p:graphicFrame>
        <p:nvGraphicFramePr>
          <p:cNvPr id="3" name="Table 2"/>
          <p:cNvGraphicFramePr>
            <a:graphicFrameLocks noGrp="1"/>
          </p:cNvGraphicFramePr>
          <p:nvPr>
            <p:extLst/>
          </p:nvPr>
        </p:nvGraphicFramePr>
        <p:xfrm>
          <a:off x="238695" y="1101537"/>
          <a:ext cx="6468916" cy="1238605"/>
        </p:xfrm>
        <a:graphic>
          <a:graphicData uri="http://schemas.openxmlformats.org/drawingml/2006/table">
            <a:tbl>
              <a:tblPr firstRow="1" firstCol="1" bandRow="1">
                <a:tableStyleId>{5C22544A-7EE6-4342-B048-85BDC9FD1C3A}</a:tableStyleId>
              </a:tblPr>
              <a:tblGrid>
                <a:gridCol w="330302">
                  <a:extLst>
                    <a:ext uri="{9D8B030D-6E8A-4147-A177-3AD203B41FA5}">
                      <a16:colId xmlns:a16="http://schemas.microsoft.com/office/drawing/2014/main" val="2976583178"/>
                    </a:ext>
                  </a:extLst>
                </a:gridCol>
                <a:gridCol w="1772662">
                  <a:extLst>
                    <a:ext uri="{9D8B030D-6E8A-4147-A177-3AD203B41FA5}">
                      <a16:colId xmlns:a16="http://schemas.microsoft.com/office/drawing/2014/main" val="3150859731"/>
                    </a:ext>
                  </a:extLst>
                </a:gridCol>
                <a:gridCol w="723569">
                  <a:extLst>
                    <a:ext uri="{9D8B030D-6E8A-4147-A177-3AD203B41FA5}">
                      <a16:colId xmlns:a16="http://schemas.microsoft.com/office/drawing/2014/main" val="1332899616"/>
                    </a:ext>
                  </a:extLst>
                </a:gridCol>
                <a:gridCol w="800919">
                  <a:extLst>
                    <a:ext uri="{9D8B030D-6E8A-4147-A177-3AD203B41FA5}">
                      <a16:colId xmlns:a16="http://schemas.microsoft.com/office/drawing/2014/main" val="803878163"/>
                    </a:ext>
                  </a:extLst>
                </a:gridCol>
                <a:gridCol w="942474">
                  <a:extLst>
                    <a:ext uri="{9D8B030D-6E8A-4147-A177-3AD203B41FA5}">
                      <a16:colId xmlns:a16="http://schemas.microsoft.com/office/drawing/2014/main" val="360059870"/>
                    </a:ext>
                  </a:extLst>
                </a:gridCol>
                <a:gridCol w="916318">
                  <a:extLst>
                    <a:ext uri="{9D8B030D-6E8A-4147-A177-3AD203B41FA5}">
                      <a16:colId xmlns:a16="http://schemas.microsoft.com/office/drawing/2014/main" val="1459463387"/>
                    </a:ext>
                  </a:extLst>
                </a:gridCol>
                <a:gridCol w="982672">
                  <a:extLst>
                    <a:ext uri="{9D8B030D-6E8A-4147-A177-3AD203B41FA5}">
                      <a16:colId xmlns:a16="http://schemas.microsoft.com/office/drawing/2014/main" val="2930432157"/>
                    </a:ext>
                  </a:extLst>
                </a:gridCol>
              </a:tblGrid>
              <a:tr h="358004">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ID</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smtClean="0">
                          <a:effectLst/>
                          <a:latin typeface="Segoe UI" panose="020B0502040204020203" pitchFamily="34" charset="0"/>
                          <a:cs typeface="Segoe UI" panose="020B0502040204020203" pitchFamily="34" charset="0"/>
                        </a:rPr>
                        <a:t>Intersections</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Total</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Killed </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Severe Injury</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Pedestrian/Bicycle</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EPDO Score</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095834715"/>
                  </a:ext>
                </a:extLst>
              </a:tr>
              <a:tr h="219043">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S Main St &amp; Gregory Ln</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5</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2</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512</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000775517"/>
                  </a:ext>
                </a:extLst>
              </a:tr>
              <a:tr h="181813">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2</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S Main St &amp; </a:t>
                      </a:r>
                      <a:r>
                        <a:rPr lang="en-US" sz="900" dirty="0" smtClean="0">
                          <a:effectLst/>
                          <a:latin typeface="Segoe UI" panose="020B0502040204020203" pitchFamily="34" charset="0"/>
                          <a:cs typeface="Segoe UI" panose="020B0502040204020203" pitchFamily="34" charset="0"/>
                        </a:rPr>
                        <a:t>Fort Bragg - Willits Rd/South</a:t>
                      </a:r>
                      <a:r>
                        <a:rPr lang="en-US" sz="900" baseline="0" dirty="0" smtClean="0">
                          <a:effectLst/>
                          <a:latin typeface="Segoe UI" panose="020B0502040204020203" pitchFamily="34" charset="0"/>
                          <a:cs typeface="Segoe UI" panose="020B0502040204020203" pitchFamily="34" charset="0"/>
                        </a:rPr>
                        <a:t> St</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2</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176</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633839383"/>
                  </a:ext>
                </a:extLst>
              </a:tr>
              <a:tr h="173045">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3</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S Main St &amp; W Valley St</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165</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442283024"/>
                  </a:ext>
                </a:extLst>
              </a:tr>
              <a:tr h="173045">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4</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S Main St &amp; Madrone St</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0</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1</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165</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763022063"/>
                  </a:ext>
                </a:extLst>
              </a:tr>
            </a:tbl>
          </a:graphicData>
        </a:graphic>
      </p:graphicFrame>
      <p:graphicFrame>
        <p:nvGraphicFramePr>
          <p:cNvPr id="7" name="Table 6"/>
          <p:cNvGraphicFramePr>
            <a:graphicFrameLocks noGrp="1"/>
          </p:cNvGraphicFramePr>
          <p:nvPr>
            <p:extLst/>
          </p:nvPr>
        </p:nvGraphicFramePr>
        <p:xfrm>
          <a:off x="238695" y="2710237"/>
          <a:ext cx="6468915" cy="711550"/>
        </p:xfrm>
        <a:graphic>
          <a:graphicData uri="http://schemas.openxmlformats.org/drawingml/2006/table">
            <a:tbl>
              <a:tblPr firstRow="1" firstCol="1" bandRow="1">
                <a:tableStyleId>{5C22544A-7EE6-4342-B048-85BDC9FD1C3A}</a:tableStyleId>
              </a:tblPr>
              <a:tblGrid>
                <a:gridCol w="262234">
                  <a:extLst>
                    <a:ext uri="{9D8B030D-6E8A-4147-A177-3AD203B41FA5}">
                      <a16:colId xmlns:a16="http://schemas.microsoft.com/office/drawing/2014/main" val="3948652744"/>
                    </a:ext>
                  </a:extLst>
                </a:gridCol>
                <a:gridCol w="1853102">
                  <a:extLst>
                    <a:ext uri="{9D8B030D-6E8A-4147-A177-3AD203B41FA5}">
                      <a16:colId xmlns:a16="http://schemas.microsoft.com/office/drawing/2014/main" val="916296117"/>
                    </a:ext>
                  </a:extLst>
                </a:gridCol>
                <a:gridCol w="762148">
                  <a:extLst>
                    <a:ext uri="{9D8B030D-6E8A-4147-A177-3AD203B41FA5}">
                      <a16:colId xmlns:a16="http://schemas.microsoft.com/office/drawing/2014/main" val="1219489317"/>
                    </a:ext>
                  </a:extLst>
                </a:gridCol>
                <a:gridCol w="629653">
                  <a:extLst>
                    <a:ext uri="{9D8B030D-6E8A-4147-A177-3AD203B41FA5}">
                      <a16:colId xmlns:a16="http://schemas.microsoft.com/office/drawing/2014/main" val="2792305690"/>
                    </a:ext>
                  </a:extLst>
                </a:gridCol>
                <a:gridCol w="663163">
                  <a:extLst>
                    <a:ext uri="{9D8B030D-6E8A-4147-A177-3AD203B41FA5}">
                      <a16:colId xmlns:a16="http://schemas.microsoft.com/office/drawing/2014/main" val="3113107946"/>
                    </a:ext>
                  </a:extLst>
                </a:gridCol>
                <a:gridCol w="844794">
                  <a:extLst>
                    <a:ext uri="{9D8B030D-6E8A-4147-A177-3AD203B41FA5}">
                      <a16:colId xmlns:a16="http://schemas.microsoft.com/office/drawing/2014/main" val="2802044133"/>
                    </a:ext>
                  </a:extLst>
                </a:gridCol>
                <a:gridCol w="652970">
                  <a:extLst>
                    <a:ext uri="{9D8B030D-6E8A-4147-A177-3AD203B41FA5}">
                      <a16:colId xmlns:a16="http://schemas.microsoft.com/office/drawing/2014/main" val="1334639962"/>
                    </a:ext>
                  </a:extLst>
                </a:gridCol>
                <a:gridCol w="800851">
                  <a:extLst>
                    <a:ext uri="{9D8B030D-6E8A-4147-A177-3AD203B41FA5}">
                      <a16:colId xmlns:a16="http://schemas.microsoft.com/office/drawing/2014/main" val="4110214937"/>
                    </a:ext>
                  </a:extLst>
                </a:gridCol>
              </a:tblGrid>
              <a:tr h="357560">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ID</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Corridors </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Total Injury Collisions </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Killed </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Severe Injury</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Pedestrian/Bicycle</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Length (miles)</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EPDO Score</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431856089"/>
                  </a:ext>
                </a:extLst>
              </a:tr>
              <a:tr h="353990">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A</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l">
                        <a:lnSpc>
                          <a:spcPct val="115000"/>
                        </a:lnSpc>
                        <a:spcBef>
                          <a:spcPts val="0"/>
                        </a:spcBef>
                        <a:spcAft>
                          <a:spcPts val="600"/>
                        </a:spcAft>
                      </a:pPr>
                      <a:r>
                        <a:rPr lang="en-US" sz="900" dirty="0" smtClean="0">
                          <a:solidFill>
                            <a:schemeClr val="accent6"/>
                          </a:solidFill>
                          <a:effectLst/>
                          <a:latin typeface="Segoe UI" panose="020B0502040204020203" pitchFamily="34" charset="0"/>
                          <a:cs typeface="Segoe UI" panose="020B0502040204020203" pitchFamily="34" charset="0"/>
                        </a:rPr>
                        <a:t>S </a:t>
                      </a:r>
                      <a:r>
                        <a:rPr lang="en-US" sz="900" dirty="0">
                          <a:solidFill>
                            <a:schemeClr val="accent6"/>
                          </a:solidFill>
                          <a:effectLst/>
                          <a:latin typeface="Segoe UI" panose="020B0502040204020203" pitchFamily="34" charset="0"/>
                          <a:cs typeface="Segoe UI" panose="020B0502040204020203" pitchFamily="34" charset="0"/>
                        </a:rPr>
                        <a:t>Main Street: Monroe St to Gregory Ln</a:t>
                      </a:r>
                      <a:endParaRPr lang="en-US" sz="900" dirty="0">
                        <a:solidFill>
                          <a:schemeClr val="accent6"/>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2</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0</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1</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2</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a:effectLst/>
                          <a:latin typeface="Segoe UI" panose="020B0502040204020203" pitchFamily="34" charset="0"/>
                          <a:cs typeface="Segoe UI" panose="020B0502040204020203" pitchFamily="34" charset="0"/>
                        </a:rPr>
                        <a:t>0.9</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600"/>
                        </a:spcAft>
                      </a:pPr>
                      <a:r>
                        <a:rPr lang="en-US" sz="900" dirty="0">
                          <a:effectLst/>
                          <a:latin typeface="Segoe UI" panose="020B0502040204020203" pitchFamily="34" charset="0"/>
                          <a:cs typeface="Segoe UI" panose="020B0502040204020203" pitchFamily="34" charset="0"/>
                        </a:rPr>
                        <a:t>176</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806792582"/>
                  </a:ext>
                </a:extLst>
              </a:tr>
            </a:tbl>
          </a:graphicData>
        </a:graphic>
      </p:graphicFrame>
      <p:sp>
        <p:nvSpPr>
          <p:cNvPr id="9" name="TextBox 8"/>
          <p:cNvSpPr txBox="1"/>
          <p:nvPr/>
        </p:nvSpPr>
        <p:spPr>
          <a:xfrm>
            <a:off x="0" y="6356350"/>
            <a:ext cx="6083085" cy="276999"/>
          </a:xfrm>
          <a:prstGeom prst="rect">
            <a:avLst/>
          </a:prstGeom>
          <a:noFill/>
        </p:spPr>
        <p:txBody>
          <a:bodyPr wrap="square" rtlCol="0">
            <a:spAutoFit/>
          </a:bodyPr>
          <a:lstStyle/>
          <a:p>
            <a:r>
              <a:rPr lang="en-US" sz="1200" i="1" u="sng" dirty="0" smtClean="0"/>
              <a:t>Note</a:t>
            </a:r>
            <a:r>
              <a:rPr lang="en-US" sz="1200" i="1" dirty="0" smtClean="0"/>
              <a:t>: </a:t>
            </a:r>
            <a:r>
              <a:rPr lang="en-US" sz="1200" i="1" dirty="0">
                <a:solidFill>
                  <a:srgbClr val="00B050"/>
                </a:solidFill>
              </a:rPr>
              <a:t>Green</a:t>
            </a:r>
            <a:r>
              <a:rPr lang="en-US" sz="1200" i="1" dirty="0"/>
              <a:t> indicates locations identified as part of High Injury Network (2015-2019)</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29" t="1160" r="1180" b="17450"/>
          <a:stretch/>
        </p:blipFill>
        <p:spPr>
          <a:xfrm>
            <a:off x="6897758" y="1005623"/>
            <a:ext cx="5074224" cy="5446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36711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111378" y="-195783"/>
            <a:ext cx="10515600" cy="1325563"/>
          </a:xfrm>
        </p:spPr>
        <p:txBody>
          <a:bodyPr>
            <a:normAutofit/>
          </a:bodyPr>
          <a:lstStyle/>
          <a:p>
            <a:r>
              <a:rPr lang="en-US" dirty="0" smtClean="0">
                <a:solidFill>
                  <a:srgbClr val="FFC000"/>
                </a:solidFill>
              </a:rPr>
              <a:t>Safety Projects - Willits</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34</a:t>
            </a:fld>
            <a:endParaRPr lang="en-US" dirty="0">
              <a:solidFill>
                <a:prstClr val="black">
                  <a:tint val="75000"/>
                </a:prstClr>
              </a:solidFill>
            </a:endParaRPr>
          </a:p>
        </p:txBody>
      </p:sp>
      <p:graphicFrame>
        <p:nvGraphicFramePr>
          <p:cNvPr id="9" name="Table 8"/>
          <p:cNvGraphicFramePr>
            <a:graphicFrameLocks noGrp="1"/>
          </p:cNvGraphicFramePr>
          <p:nvPr>
            <p:extLst/>
          </p:nvPr>
        </p:nvGraphicFramePr>
        <p:xfrm>
          <a:off x="192514" y="1193029"/>
          <a:ext cx="7484895" cy="1152884"/>
        </p:xfrm>
        <a:graphic>
          <a:graphicData uri="http://schemas.openxmlformats.org/drawingml/2006/table">
            <a:tbl>
              <a:tblPr firstRow="1" firstCol="1" bandRow="1">
                <a:tableStyleId>{5C22544A-7EE6-4342-B048-85BDC9FD1C3A}</a:tableStyleId>
              </a:tblPr>
              <a:tblGrid>
                <a:gridCol w="2872548">
                  <a:extLst>
                    <a:ext uri="{9D8B030D-6E8A-4147-A177-3AD203B41FA5}">
                      <a16:colId xmlns:a16="http://schemas.microsoft.com/office/drawing/2014/main" val="20000"/>
                    </a:ext>
                  </a:extLst>
                </a:gridCol>
                <a:gridCol w="1447988">
                  <a:extLst>
                    <a:ext uri="{9D8B030D-6E8A-4147-A177-3AD203B41FA5}">
                      <a16:colId xmlns:a16="http://schemas.microsoft.com/office/drawing/2014/main" val="20001"/>
                    </a:ext>
                  </a:extLst>
                </a:gridCol>
                <a:gridCol w="1391230">
                  <a:extLst>
                    <a:ext uri="{9D8B030D-6E8A-4147-A177-3AD203B41FA5}">
                      <a16:colId xmlns:a16="http://schemas.microsoft.com/office/drawing/2014/main" val="20002"/>
                    </a:ext>
                  </a:extLst>
                </a:gridCol>
                <a:gridCol w="1773129">
                  <a:extLst>
                    <a:ext uri="{9D8B030D-6E8A-4147-A177-3AD203B41FA5}">
                      <a16:colId xmlns:a16="http://schemas.microsoft.com/office/drawing/2014/main" val="20003"/>
                    </a:ext>
                  </a:extLst>
                </a:gridCol>
              </a:tblGrid>
              <a:tr h="316376">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331817">
                <a:tc gridSpan="4">
                  <a:txBody>
                    <a:bodyPr/>
                    <a:lstStyle/>
                    <a:p>
                      <a:pPr marL="0" marR="0" algn="l">
                        <a:lnSpc>
                          <a:spcPct val="115000"/>
                        </a:lnSpc>
                        <a:spcBef>
                          <a:spcPts val="0"/>
                        </a:spcBef>
                        <a:spcAft>
                          <a:spcPts val="0"/>
                        </a:spcAft>
                      </a:pPr>
                      <a:r>
                        <a:rPr lang="en-US" sz="1200" b="1" kern="1200" dirty="0" smtClean="0">
                          <a:effectLst/>
                          <a:latin typeface="Segoe UI" panose="020B0502040204020203" pitchFamily="34" charset="0"/>
                          <a:cs typeface="Segoe UI" panose="020B0502040204020203" pitchFamily="34" charset="0"/>
                        </a:rPr>
                        <a:t>Project 1:  Improve Safety at Signalized Intersections.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0469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effectLst/>
                          <a:latin typeface="Segoe UI" panose="020B0502040204020203" pitchFamily="34" charset="0"/>
                          <a:cs typeface="Segoe UI" panose="020B0502040204020203" pitchFamily="34" charset="0"/>
                        </a:rPr>
                        <a:t>S Main St &amp; Fort Bragg - Willits Rd/South</a:t>
                      </a:r>
                      <a:r>
                        <a:rPr lang="en-US" sz="1200" baseline="0" dirty="0" smtClean="0">
                          <a:effectLst/>
                          <a:latin typeface="Segoe UI" panose="020B0502040204020203" pitchFamily="34" charset="0"/>
                          <a:cs typeface="Segoe UI" panose="020B0502040204020203" pitchFamily="34" charset="0"/>
                        </a:rPr>
                        <a:t> St</a:t>
                      </a:r>
                      <a:endParaRPr lang="en-US" sz="1200" dirty="0" smtClean="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fontAlgn="ctr"/>
                      <a:r>
                        <a:rPr lang="en-US" sz="1200" b="0" i="0" u="none" strike="noStrike" dirty="0" smtClean="0">
                          <a:solidFill>
                            <a:srgbClr val="000000"/>
                          </a:solidFill>
                          <a:effectLst/>
                          <a:latin typeface="Segoe UI" panose="020B0502040204020203" pitchFamily="34" charset="0"/>
                          <a:cs typeface="Segoe UI" panose="020B0502040204020203" pitchFamily="34" charset="0"/>
                        </a:rPr>
                        <a:t>SI03</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ctr"/>
                </a:tc>
                <a:tc>
                  <a:txBody>
                    <a:bodyPr/>
                    <a:lstStyle/>
                    <a:p>
                      <a:pPr algn="ctr" fontAlgn="ctr"/>
                      <a:r>
                        <a:rPr lang="en-US" sz="1200" b="0" i="0" u="none" strike="noStrike" dirty="0" smtClean="0">
                          <a:solidFill>
                            <a:srgbClr val="000000"/>
                          </a:solidFill>
                          <a:effectLst/>
                          <a:latin typeface="Segoe UI" panose="020B0502040204020203" pitchFamily="34" charset="0"/>
                          <a:cs typeface="Segoe UI" panose="020B0502040204020203" pitchFamily="34" charset="0"/>
                        </a:rPr>
                        <a:t>SI09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ctr"/>
                </a:tc>
                <a:tc>
                  <a:txBody>
                    <a:bodyPr/>
                    <a:lstStyle/>
                    <a:p>
                      <a:pPr algn="ctr" fontAlgn="ct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ctr"/>
                </a:tc>
                <a:extLst>
                  <a:ext uri="{0D108BD9-81ED-4DB2-BD59-A6C34878D82A}">
                    <a16:rowId xmlns:a16="http://schemas.microsoft.com/office/drawing/2014/main" val="10002"/>
                  </a:ext>
                </a:extLst>
              </a:tr>
            </a:tbl>
          </a:graphicData>
        </a:graphic>
      </p:graphicFrame>
      <p:sp>
        <p:nvSpPr>
          <p:cNvPr id="10" name="TextBox 9"/>
          <p:cNvSpPr txBox="1"/>
          <p:nvPr/>
        </p:nvSpPr>
        <p:spPr>
          <a:xfrm>
            <a:off x="111378" y="869877"/>
            <a:ext cx="5421746" cy="369332"/>
          </a:xfrm>
          <a:prstGeom prst="rect">
            <a:avLst/>
          </a:prstGeom>
          <a:noFill/>
        </p:spPr>
        <p:txBody>
          <a:bodyPr wrap="square" rtlCol="0">
            <a:spAutoFit/>
          </a:bodyPr>
          <a:lstStyle/>
          <a:p>
            <a:r>
              <a:rPr lang="en-US" dirty="0" smtClean="0"/>
              <a:t>Signalized Intersections </a:t>
            </a:r>
            <a:endParaRPr lang="en-US" dirty="0"/>
          </a:p>
        </p:txBody>
      </p:sp>
      <p:sp>
        <p:nvSpPr>
          <p:cNvPr id="11" name="TextBox 10"/>
          <p:cNvSpPr txBox="1"/>
          <p:nvPr/>
        </p:nvSpPr>
        <p:spPr>
          <a:xfrm>
            <a:off x="7798285" y="1193029"/>
            <a:ext cx="4029046" cy="954107"/>
          </a:xfrm>
          <a:prstGeom prst="rect">
            <a:avLst/>
          </a:prstGeom>
          <a:solidFill>
            <a:schemeClr val="accent5">
              <a:lumMod val="40000"/>
              <a:lumOff val="60000"/>
            </a:schemeClr>
          </a:solidFill>
        </p:spPr>
        <p:txBody>
          <a:bodyPr wrap="square" rtlCol="0">
            <a:spAutoFit/>
          </a:bodyPr>
          <a:lstStyle/>
          <a:p>
            <a:r>
              <a:rPr lang="en-US" sz="1400" b="1" dirty="0" smtClean="0">
                <a:latin typeface="Segoe UI" panose="020B0502040204020203" pitchFamily="34" charset="0"/>
                <a:cs typeface="Segoe UI" panose="020B0502040204020203" pitchFamily="34" charset="0"/>
              </a:rPr>
              <a:t>SI03 </a:t>
            </a:r>
            <a:r>
              <a:rPr lang="en-US" sz="1400" b="1" dirty="0">
                <a:latin typeface="Segoe UI" panose="020B0502040204020203" pitchFamily="34" charset="0"/>
                <a:cs typeface="Segoe UI" panose="020B0502040204020203" pitchFamily="34" charset="0"/>
              </a:rPr>
              <a:t>– </a:t>
            </a:r>
            <a:r>
              <a:rPr lang="en-US" sz="1400" dirty="0" smtClean="0">
                <a:latin typeface="Segoe UI" panose="020B0502040204020203" pitchFamily="34" charset="0"/>
                <a:cs typeface="Segoe UI" panose="020B0502040204020203" pitchFamily="34" charset="0"/>
              </a:rPr>
              <a:t>Improve signal timing (co-ordination, phases, red, yellow, or operation)</a:t>
            </a:r>
          </a:p>
          <a:p>
            <a:r>
              <a:rPr lang="en-US" sz="1400" b="1" dirty="0" smtClean="0">
                <a:latin typeface="Segoe UI" panose="020B0502040204020203" pitchFamily="34" charset="0"/>
                <a:cs typeface="Segoe UI" panose="020B0502040204020203" pitchFamily="34" charset="0"/>
              </a:rPr>
              <a:t>SI09 – </a:t>
            </a:r>
            <a:r>
              <a:rPr lang="en-US" sz="1400" dirty="0">
                <a:latin typeface="Segoe UI" panose="020B0502040204020203" pitchFamily="34" charset="0"/>
                <a:cs typeface="Segoe UI" panose="020B0502040204020203" pitchFamily="34" charset="0"/>
              </a:rPr>
              <a:t>Install flashing beacons as advance warning (S.I</a:t>
            </a:r>
            <a:r>
              <a:rPr lang="en-US" sz="1400" dirty="0" smtClean="0">
                <a:latin typeface="Segoe UI" panose="020B0502040204020203" pitchFamily="34" charset="0"/>
                <a:cs typeface="Segoe UI" panose="020B0502040204020203" pitchFamily="34" charset="0"/>
              </a:rPr>
              <a:t>.)</a:t>
            </a:r>
          </a:p>
        </p:txBody>
      </p:sp>
      <p:sp>
        <p:nvSpPr>
          <p:cNvPr id="12" name="TextBox 11"/>
          <p:cNvSpPr txBox="1"/>
          <p:nvPr/>
        </p:nvSpPr>
        <p:spPr>
          <a:xfrm>
            <a:off x="192514" y="4113671"/>
            <a:ext cx="5421746" cy="369332"/>
          </a:xfrm>
          <a:prstGeom prst="rect">
            <a:avLst/>
          </a:prstGeom>
          <a:noFill/>
        </p:spPr>
        <p:txBody>
          <a:bodyPr wrap="square" rtlCol="0">
            <a:spAutoFit/>
          </a:bodyPr>
          <a:lstStyle/>
          <a:p>
            <a:r>
              <a:rPr lang="en-US" dirty="0" smtClean="0"/>
              <a:t>Non- Signalized Intersections </a:t>
            </a:r>
            <a:endParaRPr lang="en-US" dirty="0"/>
          </a:p>
        </p:txBody>
      </p:sp>
      <p:graphicFrame>
        <p:nvGraphicFramePr>
          <p:cNvPr id="13" name="Table 12"/>
          <p:cNvGraphicFramePr>
            <a:graphicFrameLocks noGrp="1"/>
          </p:cNvGraphicFramePr>
          <p:nvPr>
            <p:extLst/>
          </p:nvPr>
        </p:nvGraphicFramePr>
        <p:xfrm>
          <a:off x="266406" y="4427587"/>
          <a:ext cx="7411004" cy="1449635"/>
        </p:xfrm>
        <a:graphic>
          <a:graphicData uri="http://schemas.openxmlformats.org/drawingml/2006/table">
            <a:tbl>
              <a:tblPr firstRow="1" firstCol="1" bandRow="1">
                <a:tableStyleId>{5C22544A-7EE6-4342-B048-85BDC9FD1C3A}</a:tableStyleId>
              </a:tblPr>
              <a:tblGrid>
                <a:gridCol w="2844190">
                  <a:extLst>
                    <a:ext uri="{9D8B030D-6E8A-4147-A177-3AD203B41FA5}">
                      <a16:colId xmlns:a16="http://schemas.microsoft.com/office/drawing/2014/main" val="20000"/>
                    </a:ext>
                  </a:extLst>
                </a:gridCol>
                <a:gridCol w="1433693">
                  <a:extLst>
                    <a:ext uri="{9D8B030D-6E8A-4147-A177-3AD203B41FA5}">
                      <a16:colId xmlns:a16="http://schemas.microsoft.com/office/drawing/2014/main" val="20001"/>
                    </a:ext>
                  </a:extLst>
                </a:gridCol>
                <a:gridCol w="1377496">
                  <a:extLst>
                    <a:ext uri="{9D8B030D-6E8A-4147-A177-3AD203B41FA5}">
                      <a16:colId xmlns:a16="http://schemas.microsoft.com/office/drawing/2014/main" val="20002"/>
                    </a:ext>
                  </a:extLst>
                </a:gridCol>
                <a:gridCol w="1755625">
                  <a:extLst>
                    <a:ext uri="{9D8B030D-6E8A-4147-A177-3AD203B41FA5}">
                      <a16:colId xmlns:a16="http://schemas.microsoft.com/office/drawing/2014/main" val="20003"/>
                    </a:ext>
                  </a:extLst>
                </a:gridCol>
              </a:tblGrid>
              <a:tr h="399974">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341130">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3:  Improve Safety at Non-Signalized Intersections.</a:t>
                      </a: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6177">
                <a:tc>
                  <a:txBody>
                    <a:bodyPr/>
                    <a:lstStyle/>
                    <a:p>
                      <a:pPr marL="0" marR="0" algn="l">
                        <a:lnSpc>
                          <a:spcPct val="115000"/>
                        </a:lnSpc>
                        <a:spcBef>
                          <a:spcPts val="0"/>
                        </a:spcBef>
                        <a:spcAft>
                          <a:spcPts val="0"/>
                        </a:spcAft>
                      </a:pPr>
                      <a:r>
                        <a:rPr lang="en-US" sz="1200" dirty="0" smtClean="0">
                          <a:effectLst/>
                          <a:latin typeface="Segoe UI" panose="020B0502040204020203" pitchFamily="34" charset="0"/>
                          <a:cs typeface="Segoe UI" panose="020B0502040204020203" pitchFamily="34" charset="0"/>
                        </a:rPr>
                        <a:t>S Main St &amp; Gregory Ln</a:t>
                      </a:r>
                      <a:endParaRPr lang="en-US" sz="1200" b="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r>
                        <a:rPr lang="en-US" sz="1200" dirty="0" smtClean="0">
                          <a:effectLst/>
                          <a:latin typeface="Segoe UI" panose="020B0502040204020203" pitchFamily="34" charset="0"/>
                          <a:cs typeface="Segoe UI" panose="020B0502040204020203" pitchFamily="34" charset="0"/>
                        </a:rPr>
                        <a:t>NS08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latin typeface="Segoe UI" panose="020B0502040204020203" pitchFamily="34" charset="0"/>
                          <a:cs typeface="Segoe UI" panose="020B0502040204020203" pitchFamily="34" charset="0"/>
                        </a:rPr>
                        <a:t>NS09</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effectLst/>
                          <a:latin typeface="Segoe UI" panose="020B0502040204020203" pitchFamily="34" charset="0"/>
                          <a:cs typeface="Segoe UI" panose="020B0502040204020203" pitchFamily="34" charset="0"/>
                        </a:rPr>
                        <a:t>NS16 </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2"/>
                  </a:ext>
                </a:extLst>
              </a:tr>
              <a:tr h="236177">
                <a:tc>
                  <a:txBody>
                    <a:bodyPr/>
                    <a:lstStyle/>
                    <a:p>
                      <a:r>
                        <a:rPr lang="en-US" sz="1200" dirty="0" smtClean="0">
                          <a:latin typeface="Segoe UI" panose="020B0502040204020203" pitchFamily="34" charset="0"/>
                          <a:cs typeface="Segoe UI" panose="020B0502040204020203" pitchFamily="34" charset="0"/>
                        </a:rPr>
                        <a:t>S Main St &amp; W Valley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r>
                        <a:rPr lang="en-US" sz="1200" dirty="0" smtClean="0">
                          <a:effectLst/>
                          <a:latin typeface="Segoe UI" panose="020B0502040204020203" pitchFamily="34" charset="0"/>
                          <a:cs typeface="Segoe UI" panose="020B0502040204020203" pitchFamily="34" charset="0"/>
                        </a:rPr>
                        <a:t>NS08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u="none" strike="noStrike" dirty="0" smtClean="0">
                          <a:effectLst/>
                          <a:highlight>
                            <a:srgbClr val="FFFF00"/>
                          </a:highlight>
                          <a:latin typeface="Segoe UI" panose="020B0502040204020203" pitchFamily="34" charset="0"/>
                          <a:cs typeface="Segoe UI" panose="020B0502040204020203" pitchFamily="34" charset="0"/>
                        </a:rPr>
                        <a:t> </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latin typeface="Segoe UI" panose="020B0502040204020203" pitchFamily="34" charset="0"/>
                          <a:cs typeface="Segoe UI" panose="020B0502040204020203" pitchFamily="34" charset="0"/>
                        </a:rPr>
                        <a:t>NS16</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3"/>
                  </a:ext>
                </a:extLst>
              </a:tr>
              <a:tr h="236177">
                <a:tc>
                  <a:txBody>
                    <a:bodyPr/>
                    <a:lstStyle/>
                    <a:p>
                      <a:r>
                        <a:rPr lang="en-US" sz="1200" dirty="0" smtClean="0">
                          <a:latin typeface="Segoe UI" panose="020B0502040204020203" pitchFamily="34" charset="0"/>
                          <a:cs typeface="Segoe UI" panose="020B0502040204020203" pitchFamily="34" charset="0"/>
                        </a:rPr>
                        <a:t>S Main St &amp; Madrone St</a:t>
                      </a:r>
                      <a:endParaRPr lang="en-US" sz="1200" dirty="0">
                        <a:latin typeface="Segoe UI" panose="020B0502040204020203"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r>
                        <a:rPr lang="en-US" sz="1200" dirty="0" smtClean="0">
                          <a:effectLst/>
                          <a:latin typeface="Segoe UI" panose="020B0502040204020203" pitchFamily="34" charset="0"/>
                          <a:cs typeface="Segoe UI" panose="020B0502040204020203" pitchFamily="34" charset="0"/>
                        </a:rPr>
                        <a:t>NS08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Calibri" panose="020F0502020204030204" pitchFamily="34" charset="0"/>
                          <a:cs typeface="Segoe UI" panose="020B0502040204020203" pitchFamily="34" charset="0"/>
                        </a:rPr>
                        <a:t>Re-pavement</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latin typeface="Segoe UI" panose="020B0502040204020203" pitchFamily="34" charset="0"/>
                          <a:cs typeface="Segoe UI" panose="020B0502040204020203" pitchFamily="34" charset="0"/>
                        </a:rPr>
                        <a:t>NS16</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14" name="TextBox 13"/>
          <p:cNvSpPr txBox="1"/>
          <p:nvPr/>
        </p:nvSpPr>
        <p:spPr>
          <a:xfrm>
            <a:off x="7798285" y="4427587"/>
            <a:ext cx="4029046" cy="1600438"/>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NS08 </a:t>
            </a:r>
            <a:r>
              <a:rPr lang="en-US" sz="1400" dirty="0"/>
              <a:t>– </a:t>
            </a:r>
            <a:r>
              <a:rPr lang="en-US" sz="1400" b="0" dirty="0"/>
              <a:t>Install/upgrade larger or additional stop signs or other intersection warning/regulatory </a:t>
            </a:r>
            <a:r>
              <a:rPr lang="en-US" sz="1400" b="0" dirty="0" smtClean="0"/>
              <a:t>signs</a:t>
            </a:r>
          </a:p>
          <a:p>
            <a:r>
              <a:rPr lang="en-US" sz="1400" dirty="0" smtClean="0"/>
              <a:t>NS09 – </a:t>
            </a:r>
            <a:r>
              <a:rPr lang="en-US" sz="1400" b="0" dirty="0"/>
              <a:t>Upgrade intersection pavement markings (NS.I</a:t>
            </a:r>
            <a:r>
              <a:rPr lang="en-US" sz="1400" b="0" dirty="0" smtClean="0"/>
              <a:t>.)</a:t>
            </a:r>
          </a:p>
          <a:p>
            <a:r>
              <a:rPr lang="en-US" sz="1400" dirty="0" smtClean="0"/>
              <a:t>NS16 – </a:t>
            </a:r>
            <a:r>
              <a:rPr lang="en-US" sz="1400" b="0" dirty="0"/>
              <a:t>Install raised median on approaches (NS.I.) </a:t>
            </a:r>
          </a:p>
        </p:txBody>
      </p:sp>
      <p:graphicFrame>
        <p:nvGraphicFramePr>
          <p:cNvPr id="19" name="Table 18"/>
          <p:cNvGraphicFramePr>
            <a:graphicFrameLocks noGrp="1"/>
          </p:cNvGraphicFramePr>
          <p:nvPr>
            <p:extLst/>
          </p:nvPr>
        </p:nvGraphicFramePr>
        <p:xfrm>
          <a:off x="192514" y="2586735"/>
          <a:ext cx="7484895" cy="1152884"/>
        </p:xfrm>
        <a:graphic>
          <a:graphicData uri="http://schemas.openxmlformats.org/drawingml/2006/table">
            <a:tbl>
              <a:tblPr firstRow="1" firstCol="1" bandRow="1">
                <a:tableStyleId>{5C22544A-7EE6-4342-B048-85BDC9FD1C3A}</a:tableStyleId>
              </a:tblPr>
              <a:tblGrid>
                <a:gridCol w="2872548">
                  <a:extLst>
                    <a:ext uri="{9D8B030D-6E8A-4147-A177-3AD203B41FA5}">
                      <a16:colId xmlns:a16="http://schemas.microsoft.com/office/drawing/2014/main" val="20000"/>
                    </a:ext>
                  </a:extLst>
                </a:gridCol>
                <a:gridCol w="1447988">
                  <a:extLst>
                    <a:ext uri="{9D8B030D-6E8A-4147-A177-3AD203B41FA5}">
                      <a16:colId xmlns:a16="http://schemas.microsoft.com/office/drawing/2014/main" val="20001"/>
                    </a:ext>
                  </a:extLst>
                </a:gridCol>
                <a:gridCol w="1391230">
                  <a:extLst>
                    <a:ext uri="{9D8B030D-6E8A-4147-A177-3AD203B41FA5}">
                      <a16:colId xmlns:a16="http://schemas.microsoft.com/office/drawing/2014/main" val="20002"/>
                    </a:ext>
                  </a:extLst>
                </a:gridCol>
                <a:gridCol w="1773129">
                  <a:extLst>
                    <a:ext uri="{9D8B030D-6E8A-4147-A177-3AD203B41FA5}">
                      <a16:colId xmlns:a16="http://schemas.microsoft.com/office/drawing/2014/main" val="20003"/>
                    </a:ext>
                  </a:extLst>
                </a:gridCol>
              </a:tblGrid>
              <a:tr h="316376">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331817">
                <a:tc gridSpan="4">
                  <a:txBody>
                    <a:bodyPr/>
                    <a:lstStyle/>
                    <a:p>
                      <a:pPr marL="0" marR="0" algn="l">
                        <a:lnSpc>
                          <a:spcPct val="115000"/>
                        </a:lnSpc>
                        <a:spcBef>
                          <a:spcPts val="0"/>
                        </a:spcBef>
                        <a:spcAft>
                          <a:spcPts val="0"/>
                        </a:spcAft>
                      </a:pPr>
                      <a:r>
                        <a:rPr lang="en-US" sz="1200" b="1" kern="1200" dirty="0" smtClean="0">
                          <a:effectLst/>
                          <a:latin typeface="Segoe UI" panose="020B0502040204020203" pitchFamily="34" charset="0"/>
                          <a:cs typeface="Segoe UI" panose="020B0502040204020203" pitchFamily="34" charset="0"/>
                        </a:rPr>
                        <a:t>Project 2:  Improve Pedestrian and Bicycle Safety at Signalized Intersections.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0469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effectLst/>
                          <a:latin typeface="Segoe UI" panose="020B0502040204020203" pitchFamily="34" charset="0"/>
                          <a:cs typeface="Segoe UI" panose="020B0502040204020203" pitchFamily="34" charset="0"/>
                        </a:rPr>
                        <a:t>S Main St &amp; Fort Bragg - Willits Rd/South</a:t>
                      </a:r>
                      <a:r>
                        <a:rPr lang="en-US" sz="1200" baseline="0" dirty="0" smtClean="0">
                          <a:effectLst/>
                          <a:latin typeface="Segoe UI" panose="020B0502040204020203" pitchFamily="34" charset="0"/>
                          <a:cs typeface="Segoe UI" panose="020B0502040204020203" pitchFamily="34" charset="0"/>
                        </a:rPr>
                        <a:t> St</a:t>
                      </a:r>
                      <a:endParaRPr lang="en-US" sz="1200" dirty="0" smtClean="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fontAlgn="ctr"/>
                      <a:r>
                        <a:rPr lang="en-US" sz="1200" b="0" i="0" u="none" strike="noStrike" dirty="0" smtClean="0">
                          <a:solidFill>
                            <a:srgbClr val="000000"/>
                          </a:solidFill>
                          <a:effectLst/>
                          <a:latin typeface="Segoe UI" panose="020B0502040204020203" pitchFamily="34" charset="0"/>
                          <a:cs typeface="Segoe UI" panose="020B0502040204020203" pitchFamily="34" charset="0"/>
                        </a:rPr>
                        <a:t>SI18PB</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Segoe UI" panose="020B0502040204020203" pitchFamily="34" charset="0"/>
                          <a:cs typeface="Segoe UI" panose="020B0502040204020203" pitchFamily="34" charset="0"/>
                        </a:rPr>
                        <a:t>SI21PB</a:t>
                      </a:r>
                    </a:p>
                  </a:txBody>
                  <a:tcPr marL="0" marR="0" marT="0" marB="0" anchor="ctr"/>
                </a:tc>
                <a:tc>
                  <a:txBody>
                    <a:bodyPr/>
                    <a:lstStyle/>
                    <a:p>
                      <a:pPr algn="ctr" fontAlgn="ct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ctr"/>
                </a:tc>
                <a:extLst>
                  <a:ext uri="{0D108BD9-81ED-4DB2-BD59-A6C34878D82A}">
                    <a16:rowId xmlns:a16="http://schemas.microsoft.com/office/drawing/2014/main" val="10002"/>
                  </a:ext>
                </a:extLst>
              </a:tr>
            </a:tbl>
          </a:graphicData>
        </a:graphic>
      </p:graphicFrame>
      <p:sp>
        <p:nvSpPr>
          <p:cNvPr id="20" name="TextBox 19"/>
          <p:cNvSpPr txBox="1"/>
          <p:nvPr/>
        </p:nvSpPr>
        <p:spPr>
          <a:xfrm>
            <a:off x="7770211" y="2586735"/>
            <a:ext cx="4029046" cy="954107"/>
          </a:xfrm>
          <a:prstGeom prst="rect">
            <a:avLst/>
          </a:prstGeom>
          <a:solidFill>
            <a:schemeClr val="accent5">
              <a:lumMod val="40000"/>
              <a:lumOff val="60000"/>
            </a:schemeClr>
          </a:solidFill>
        </p:spPr>
        <p:txBody>
          <a:bodyPr wrap="square" rtlCol="0">
            <a:spAutoFit/>
          </a:bodyPr>
          <a:lstStyle/>
          <a:p>
            <a:r>
              <a:rPr lang="en-US" sz="1400" b="1" dirty="0" smtClean="0">
                <a:latin typeface="Segoe UI" panose="020B0502040204020203" pitchFamily="34" charset="0"/>
                <a:cs typeface="Segoe UI" panose="020B0502040204020203" pitchFamily="34" charset="0"/>
              </a:rPr>
              <a:t>SI18PB </a:t>
            </a:r>
            <a:r>
              <a:rPr lang="en-US" sz="1400" b="1" dirty="0">
                <a:latin typeface="Segoe UI" panose="020B0502040204020203" pitchFamily="34" charset="0"/>
                <a:cs typeface="Segoe UI" panose="020B0502040204020203" pitchFamily="34" charset="0"/>
              </a:rPr>
              <a:t>– </a:t>
            </a:r>
            <a:r>
              <a:rPr lang="en-US" sz="1400" dirty="0">
                <a:latin typeface="Segoe UI" panose="020B0502040204020203" pitchFamily="34" charset="0"/>
                <a:cs typeface="Segoe UI" panose="020B0502040204020203" pitchFamily="34" charset="0"/>
              </a:rPr>
              <a:t>Install pedestrian countdown signal </a:t>
            </a:r>
            <a:r>
              <a:rPr lang="en-US" sz="1400" dirty="0" smtClean="0">
                <a:latin typeface="Segoe UI" panose="020B0502040204020203" pitchFamily="34" charset="0"/>
                <a:cs typeface="Segoe UI" panose="020B0502040204020203" pitchFamily="34" charset="0"/>
              </a:rPr>
              <a:t>heads</a:t>
            </a:r>
            <a:endParaRPr lang="en-US" sz="1400" dirty="0">
              <a:latin typeface="Segoe UI" panose="020B0502040204020203" pitchFamily="34" charset="0"/>
              <a:cs typeface="Segoe UI" panose="020B0502040204020203" pitchFamily="34" charset="0"/>
            </a:endParaRPr>
          </a:p>
          <a:p>
            <a:r>
              <a:rPr lang="en-US" sz="1400" b="1" dirty="0" smtClean="0">
                <a:latin typeface="Segoe UI" panose="020B0502040204020203" pitchFamily="34" charset="0"/>
                <a:cs typeface="Segoe UI" panose="020B0502040204020203" pitchFamily="34" charset="0"/>
              </a:rPr>
              <a:t>SI21PB </a:t>
            </a:r>
            <a:r>
              <a:rPr lang="en-US" sz="1400" b="1" dirty="0">
                <a:latin typeface="Segoe UI" panose="020B0502040204020203" pitchFamily="34" charset="0"/>
                <a:cs typeface="Segoe UI" panose="020B0502040204020203" pitchFamily="34" charset="0"/>
              </a:rPr>
              <a:t>– </a:t>
            </a:r>
            <a:r>
              <a:rPr lang="en-US" sz="1400" dirty="0" smtClean="0">
                <a:latin typeface="Segoe UI" panose="020B0502040204020203" pitchFamily="34" charset="0"/>
                <a:cs typeface="Segoe UI" panose="020B0502040204020203" pitchFamily="34" charset="0"/>
              </a:rPr>
              <a:t>Install </a:t>
            </a:r>
            <a:r>
              <a:rPr lang="en-US" sz="1400" dirty="0">
                <a:latin typeface="Segoe UI" panose="020B0502040204020203" pitchFamily="34" charset="0"/>
                <a:cs typeface="Segoe UI" panose="020B0502040204020203" pitchFamily="34" charset="0"/>
              </a:rPr>
              <a:t>advance stop bar before crosswalk (Bicycle Box) </a:t>
            </a:r>
            <a:endParaRPr lang="en-US" sz="1400"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453522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111378" y="-119504"/>
            <a:ext cx="10515600" cy="1325563"/>
          </a:xfrm>
        </p:spPr>
        <p:txBody>
          <a:bodyPr>
            <a:normAutofit/>
          </a:bodyPr>
          <a:lstStyle/>
          <a:p>
            <a:r>
              <a:rPr lang="en-US" dirty="0" smtClean="0">
                <a:solidFill>
                  <a:srgbClr val="FFC000"/>
                </a:solidFill>
              </a:rPr>
              <a:t>Safety Projects - Willits</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35</a:t>
            </a:fld>
            <a:endParaRPr lang="en-US" dirty="0">
              <a:solidFill>
                <a:prstClr val="black">
                  <a:tint val="75000"/>
                </a:prstClr>
              </a:solidFill>
            </a:endParaRPr>
          </a:p>
        </p:txBody>
      </p:sp>
      <p:sp>
        <p:nvSpPr>
          <p:cNvPr id="15" name="TextBox 14"/>
          <p:cNvSpPr txBox="1"/>
          <p:nvPr/>
        </p:nvSpPr>
        <p:spPr>
          <a:xfrm>
            <a:off x="111378" y="908916"/>
            <a:ext cx="5421746" cy="369332"/>
          </a:xfrm>
          <a:prstGeom prst="rect">
            <a:avLst/>
          </a:prstGeom>
          <a:noFill/>
        </p:spPr>
        <p:txBody>
          <a:bodyPr wrap="square" rtlCol="0">
            <a:spAutoFit/>
          </a:bodyPr>
          <a:lstStyle/>
          <a:p>
            <a:r>
              <a:rPr lang="en-US" dirty="0" smtClean="0"/>
              <a:t>Roadways </a:t>
            </a:r>
            <a:endParaRPr lang="en-US" dirty="0"/>
          </a:p>
        </p:txBody>
      </p:sp>
      <p:graphicFrame>
        <p:nvGraphicFramePr>
          <p:cNvPr id="16" name="Table 15"/>
          <p:cNvGraphicFramePr>
            <a:graphicFrameLocks noGrp="1"/>
          </p:cNvGraphicFramePr>
          <p:nvPr>
            <p:extLst/>
          </p:nvPr>
        </p:nvGraphicFramePr>
        <p:xfrm>
          <a:off x="185269" y="1206059"/>
          <a:ext cx="7501377" cy="965749"/>
        </p:xfrm>
        <a:graphic>
          <a:graphicData uri="http://schemas.openxmlformats.org/drawingml/2006/table">
            <a:tbl>
              <a:tblPr firstRow="1" firstCol="1" bandRow="1">
                <a:tableStyleId>{5C22544A-7EE6-4342-B048-85BDC9FD1C3A}</a:tableStyleId>
              </a:tblPr>
              <a:tblGrid>
                <a:gridCol w="3107373">
                  <a:extLst>
                    <a:ext uri="{9D8B030D-6E8A-4147-A177-3AD203B41FA5}">
                      <a16:colId xmlns:a16="http://schemas.microsoft.com/office/drawing/2014/main" val="20000"/>
                    </a:ext>
                  </a:extLst>
                </a:gridCol>
                <a:gridCol w="1222676">
                  <a:extLst>
                    <a:ext uri="{9D8B030D-6E8A-4147-A177-3AD203B41FA5}">
                      <a16:colId xmlns:a16="http://schemas.microsoft.com/office/drawing/2014/main" val="3371745926"/>
                    </a:ext>
                  </a:extLst>
                </a:gridCol>
                <a:gridCol w="1394294">
                  <a:extLst>
                    <a:ext uri="{9D8B030D-6E8A-4147-A177-3AD203B41FA5}">
                      <a16:colId xmlns:a16="http://schemas.microsoft.com/office/drawing/2014/main" val="20002"/>
                    </a:ext>
                  </a:extLst>
                </a:gridCol>
                <a:gridCol w="1777034">
                  <a:extLst>
                    <a:ext uri="{9D8B030D-6E8A-4147-A177-3AD203B41FA5}">
                      <a16:colId xmlns:a16="http://schemas.microsoft.com/office/drawing/2014/main" val="20003"/>
                    </a:ext>
                  </a:extLst>
                </a:gridCol>
              </a:tblGrid>
              <a:tr h="399974">
                <a:tc>
                  <a:txBody>
                    <a:bodyPr/>
                    <a:lstStyle/>
                    <a:p>
                      <a:pPr marL="0" marR="0" algn="ctr">
                        <a:lnSpc>
                          <a:spcPct val="115000"/>
                        </a:lnSpc>
                        <a:spcBef>
                          <a:spcPts val="1200"/>
                        </a:spcBef>
                        <a:spcAft>
                          <a:spcPts val="0"/>
                        </a:spcAft>
                      </a:pPr>
                      <a:r>
                        <a:rPr lang="en-US" sz="1200" dirty="0">
                          <a:effectLst/>
                          <a:latin typeface="Segoe UI" panose="020B0502040204020203" pitchFamily="34" charset="0"/>
                          <a:cs typeface="Segoe UI" panose="020B0502040204020203" pitchFamily="34" charset="0"/>
                        </a:rPr>
                        <a:t>Location</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marL="0" marR="0" algn="ctr">
                        <a:spcBef>
                          <a:spcPts val="0"/>
                        </a:spcBef>
                        <a:spcAft>
                          <a:spcPts val="0"/>
                        </a:spcAft>
                      </a:pPr>
                      <a:r>
                        <a:rPr lang="en-US" sz="1200" dirty="0" smtClean="0">
                          <a:effectLst/>
                          <a:latin typeface="Segoe UI" panose="020B0502040204020203" pitchFamily="34" charset="0"/>
                          <a:cs typeface="Segoe UI" panose="020B0502040204020203" pitchFamily="34" charset="0"/>
                        </a:rPr>
                        <a:t>Countermeasures</a:t>
                      </a:r>
                      <a:endParaRPr lang="en-US" sz="12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pPr marL="0" marR="0" algn="ctr">
                        <a:spcBef>
                          <a:spcPts val="0"/>
                        </a:spcBef>
                        <a:spcAft>
                          <a:spcPts val="0"/>
                        </a:spcAft>
                      </a:pPr>
                      <a:endParaRPr lang="en-US" sz="1600" b="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329598">
                <a:tc gridSpan="4">
                  <a:txBody>
                    <a:bodyPr/>
                    <a:lstStyle/>
                    <a:p>
                      <a:pPr marL="0" marR="0" algn="l">
                        <a:lnSpc>
                          <a:spcPct val="115000"/>
                        </a:lnSpc>
                        <a:spcBef>
                          <a:spcPts val="0"/>
                        </a:spcBef>
                        <a:spcAft>
                          <a:spcPts val="0"/>
                        </a:spcAft>
                      </a:pPr>
                      <a:r>
                        <a:rPr lang="en-US" sz="1200" kern="1200" dirty="0" smtClean="0">
                          <a:effectLst/>
                          <a:latin typeface="Segoe UI" panose="020B0502040204020203" pitchFamily="34" charset="0"/>
                          <a:cs typeface="Segoe UI" panose="020B0502040204020203" pitchFamily="34" charset="0"/>
                        </a:rPr>
                        <a:t>Project 4:  Improve Safety at Roadway</a:t>
                      </a:r>
                      <a:r>
                        <a:rPr lang="en-US" sz="1200" kern="1200" baseline="0" dirty="0" smtClean="0">
                          <a:effectLst/>
                          <a:latin typeface="Segoe UI" panose="020B0502040204020203" pitchFamily="34" charset="0"/>
                          <a:cs typeface="Segoe UI" panose="020B0502040204020203" pitchFamily="34" charset="0"/>
                        </a:rPr>
                        <a:t> Segments.</a:t>
                      </a:r>
                      <a:endParaRPr lang="en-US" sz="1200" kern="1200" dirty="0" smtClean="0">
                        <a:effectLst/>
                        <a:latin typeface="Segoe UI" panose="020B0502040204020203" pitchFamily="34" charset="0"/>
                        <a:cs typeface="Segoe UI" panose="020B0502040204020203"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6177">
                <a:tc>
                  <a:txBody>
                    <a:bodyPr/>
                    <a:lstStyle/>
                    <a:p>
                      <a:pPr marL="0" marR="0" algn="l">
                        <a:lnSpc>
                          <a:spcPct val="115000"/>
                        </a:lnSpc>
                        <a:spcBef>
                          <a:spcPts val="0"/>
                        </a:spcBef>
                        <a:spcAft>
                          <a:spcPts val="0"/>
                        </a:spcAft>
                      </a:pPr>
                      <a:r>
                        <a:rPr lang="en-US" sz="1200" dirty="0" smtClean="0">
                          <a:effectLst/>
                          <a:latin typeface="Segoe UI" panose="020B0502040204020203" pitchFamily="34" charset="0"/>
                          <a:cs typeface="Segoe UI" panose="020B0502040204020203" pitchFamily="34" charset="0"/>
                        </a:rPr>
                        <a:t>S Main Street: Monroe St to Gregory Ln</a:t>
                      </a:r>
                      <a:endParaRPr lang="en-US" sz="1200" b="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ctr">
                        <a:lnSpc>
                          <a:spcPct val="115000"/>
                        </a:lnSpc>
                        <a:spcBef>
                          <a:spcPts val="0"/>
                        </a:spcBef>
                        <a:spcAft>
                          <a:spcPts val="0"/>
                        </a:spcAft>
                      </a:pPr>
                      <a:r>
                        <a:rPr lang="en-US" sz="1200" dirty="0" smtClean="0">
                          <a:effectLst/>
                          <a:latin typeface="Segoe UI" panose="020B0502040204020203" pitchFamily="34" charset="0"/>
                          <a:cs typeface="Segoe UI" panose="020B0502040204020203" pitchFamily="34" charset="0"/>
                        </a:rPr>
                        <a:t>R08</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200" b="0" dirty="0" smtClean="0">
                          <a:effectLst/>
                          <a:latin typeface="Segoe UI" panose="020B0502040204020203" pitchFamily="34" charset="0"/>
                          <a:ea typeface="+mn-ea"/>
                          <a:cs typeface="Segoe UI" panose="020B0502040204020203" pitchFamily="34" charset="0"/>
                        </a:rPr>
                        <a:t>R22</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effectLst/>
                          <a:latin typeface="Segoe UI" panose="020B0502040204020203" pitchFamily="34" charset="0"/>
                          <a:cs typeface="Segoe UI" panose="020B0502040204020203" pitchFamily="34" charset="0"/>
                        </a:rPr>
                        <a:t>R26 </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17" name="TextBox 16"/>
          <p:cNvSpPr txBox="1"/>
          <p:nvPr/>
        </p:nvSpPr>
        <p:spPr>
          <a:xfrm>
            <a:off x="7795491" y="1206059"/>
            <a:ext cx="4029046" cy="1169551"/>
          </a:xfrm>
          <a:prstGeom prst="rect">
            <a:avLst/>
          </a:prstGeom>
          <a:solidFill>
            <a:schemeClr val="accent5">
              <a:lumMod val="40000"/>
              <a:lumOff val="60000"/>
            </a:schemeClr>
          </a:solidFill>
        </p:spPr>
        <p:txBody>
          <a:bodyPr wrap="square" rtlCol="0">
            <a:spAutoFit/>
          </a:bodyPr>
          <a:lstStyle>
            <a:defPPr>
              <a:defRPr lang="en-US"/>
            </a:defPPr>
            <a:lvl1pPr>
              <a:defRPr sz="1600" b="1">
                <a:latin typeface="Segoe UI" panose="020B0502040204020203" pitchFamily="34" charset="0"/>
                <a:cs typeface="Segoe UI" panose="020B0502040204020203" pitchFamily="34" charset="0"/>
              </a:defRPr>
            </a:lvl1pPr>
          </a:lstStyle>
          <a:p>
            <a:r>
              <a:rPr lang="en-US" sz="1400" dirty="0" smtClean="0"/>
              <a:t>R08 </a:t>
            </a:r>
            <a:r>
              <a:rPr lang="en-US" sz="1400" dirty="0"/>
              <a:t>– </a:t>
            </a:r>
            <a:r>
              <a:rPr lang="en-US" sz="1400" b="0" dirty="0"/>
              <a:t>Install raised </a:t>
            </a:r>
            <a:r>
              <a:rPr lang="en-US" sz="1400" b="0" dirty="0" smtClean="0"/>
              <a:t>median</a:t>
            </a:r>
          </a:p>
          <a:p>
            <a:r>
              <a:rPr lang="en-US" sz="1400" dirty="0" smtClean="0"/>
              <a:t>R22 – </a:t>
            </a:r>
            <a:r>
              <a:rPr lang="en-US" sz="1400" b="0" dirty="0"/>
              <a:t>Install/Upgrade signs with new fluorescent sheeting  (regulatory or warning) </a:t>
            </a:r>
            <a:endParaRPr lang="en-US" sz="1400" b="0" dirty="0" smtClean="0"/>
          </a:p>
          <a:p>
            <a:r>
              <a:rPr lang="en-US" sz="1400" dirty="0" smtClean="0"/>
              <a:t>R26 – </a:t>
            </a:r>
            <a:r>
              <a:rPr lang="en-US" sz="1400" b="0" dirty="0"/>
              <a:t>Install dynamic/variable speed warning signs</a:t>
            </a:r>
          </a:p>
        </p:txBody>
      </p:sp>
    </p:spTree>
    <p:extLst>
      <p:ext uri="{BB962C8B-B14F-4D97-AF65-F5344CB8AC3E}">
        <p14:creationId xmlns:p14="http://schemas.microsoft.com/office/powerpoint/2010/main" val="30807511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36</a:t>
            </a:fld>
            <a:endParaRPr lang="en-US">
              <a:solidFill>
                <a:prstClr val="black">
                  <a:tint val="75000"/>
                </a:prstClr>
              </a:solidFill>
            </a:endParaRPr>
          </a:p>
        </p:txBody>
      </p:sp>
      <p:sp>
        <p:nvSpPr>
          <p:cNvPr id="6" name="Title 1"/>
          <p:cNvSpPr>
            <a:spLocks noGrp="1"/>
          </p:cNvSpPr>
          <p:nvPr>
            <p:ph type="title"/>
          </p:nvPr>
        </p:nvSpPr>
        <p:spPr>
          <a:xfrm>
            <a:off x="201827" y="157005"/>
            <a:ext cx="11151973" cy="1143048"/>
          </a:xfrm>
        </p:spPr>
        <p:txBody>
          <a:bodyPr vert="horz" lIns="91440" tIns="45720" rIns="91440" bIns="45720" rtlCol="0" anchor="ctr">
            <a:normAutofit/>
          </a:bodyPr>
          <a:lstStyle/>
          <a:p>
            <a:r>
              <a:rPr lang="en-US" dirty="0">
                <a:solidFill>
                  <a:srgbClr val="FFC000"/>
                </a:solidFill>
              </a:rPr>
              <a:t>Non Engineering Strategies </a:t>
            </a:r>
          </a:p>
        </p:txBody>
      </p:sp>
      <p:sp>
        <p:nvSpPr>
          <p:cNvPr id="7" name="Content Placeholder 2"/>
          <p:cNvSpPr>
            <a:spLocks noGrp="1"/>
          </p:cNvSpPr>
          <p:nvPr>
            <p:ph idx="1"/>
          </p:nvPr>
        </p:nvSpPr>
        <p:spPr>
          <a:xfrm>
            <a:off x="275864" y="1163714"/>
            <a:ext cx="11225982" cy="4812928"/>
          </a:xfrm>
        </p:spPr>
        <p:txBody>
          <a:bodyPr>
            <a:normAutofit/>
          </a:bodyPr>
          <a:lstStyle/>
          <a:p>
            <a:r>
              <a:rPr lang="en-US" sz="2000" b="1" dirty="0"/>
              <a:t>Education</a:t>
            </a:r>
          </a:p>
          <a:p>
            <a:pPr lvl="1">
              <a:lnSpc>
                <a:spcPct val="100000"/>
              </a:lnSpc>
            </a:pPr>
            <a:r>
              <a:rPr lang="en-US" sz="2000" dirty="0"/>
              <a:t>Conduct public information and education campaign for intersection safety laws, unsafe speeds, distracted driving, improper turning and driving under the influence.</a:t>
            </a:r>
          </a:p>
          <a:p>
            <a:pPr lvl="1">
              <a:lnSpc>
                <a:spcPct val="100000"/>
              </a:lnSpc>
            </a:pPr>
            <a:r>
              <a:rPr lang="en-US" sz="2000" dirty="0"/>
              <a:t>Conduct bicycle and pedestrian safety campaigns and outreach to raise their awareness of bicycle and pedestrian safety needs through media </a:t>
            </a:r>
            <a:r>
              <a:rPr lang="en-US" sz="2000" dirty="0" smtClean="0"/>
              <a:t>outlets and social platforms</a:t>
            </a:r>
          </a:p>
          <a:p>
            <a:pPr lvl="1">
              <a:lnSpc>
                <a:spcPct val="100000"/>
              </a:lnSpc>
            </a:pPr>
            <a:r>
              <a:rPr lang="en-US" sz="2000" dirty="0" smtClean="0"/>
              <a:t>Implement tactical urbanism/public art projects</a:t>
            </a:r>
            <a:endParaRPr lang="en-US" sz="2000" dirty="0"/>
          </a:p>
          <a:p>
            <a:r>
              <a:rPr lang="en-US" sz="2000" b="1" dirty="0"/>
              <a:t>Enforcement </a:t>
            </a:r>
          </a:p>
          <a:p>
            <a:pPr lvl="1">
              <a:lnSpc>
                <a:spcPct val="100000"/>
              </a:lnSpc>
            </a:pPr>
            <a:r>
              <a:rPr lang="en-US" sz="2000" dirty="0"/>
              <a:t>Targeted enforcement at </a:t>
            </a:r>
            <a:r>
              <a:rPr lang="en-US" sz="2000" dirty="0" smtClean="0"/>
              <a:t>high-injury </a:t>
            </a:r>
            <a:r>
              <a:rPr lang="en-US" sz="2000" dirty="0"/>
              <a:t>locations.</a:t>
            </a:r>
          </a:p>
          <a:p>
            <a:pPr lvl="1">
              <a:lnSpc>
                <a:spcPct val="100000"/>
              </a:lnSpc>
            </a:pPr>
            <a:r>
              <a:rPr lang="en-US" sz="2000" dirty="0"/>
              <a:t>Increase the number of personnel who have completed Advanced Roadside impaired Driving Enforcement (ARIDE) training</a:t>
            </a:r>
          </a:p>
          <a:p>
            <a:r>
              <a:rPr lang="en-US" sz="2000" b="1" dirty="0"/>
              <a:t>EMS</a:t>
            </a:r>
          </a:p>
          <a:p>
            <a:pPr lvl="1">
              <a:lnSpc>
                <a:spcPct val="100000"/>
              </a:lnSpc>
            </a:pPr>
            <a:r>
              <a:rPr lang="en-US" sz="2000" dirty="0"/>
              <a:t>Install emergency vehicle pre-emption systems</a:t>
            </a:r>
          </a:p>
          <a:p>
            <a:pPr lvl="1">
              <a:lnSpc>
                <a:spcPct val="100000"/>
              </a:lnSpc>
            </a:pPr>
            <a:r>
              <a:rPr lang="en-US" sz="2000" dirty="0"/>
              <a:t>Increase the number of EMS/fire control personnel taking Traffic Incident Management </a:t>
            </a:r>
            <a:r>
              <a:rPr lang="en-US" sz="2000" dirty="0" smtClean="0"/>
              <a:t>Training</a:t>
            </a:r>
          </a:p>
        </p:txBody>
      </p:sp>
    </p:spTree>
    <p:extLst>
      <p:ext uri="{BB962C8B-B14F-4D97-AF65-F5344CB8AC3E}">
        <p14:creationId xmlns:p14="http://schemas.microsoft.com/office/powerpoint/2010/main" val="28347194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264" y="139485"/>
            <a:ext cx="10515600" cy="1143048"/>
          </a:xfrm>
        </p:spPr>
        <p:txBody>
          <a:bodyPr>
            <a:normAutofit/>
          </a:bodyPr>
          <a:lstStyle/>
          <a:p>
            <a:r>
              <a:rPr lang="en-US" dirty="0" smtClean="0">
                <a:solidFill>
                  <a:srgbClr val="FFC000"/>
                </a:solidFill>
              </a:rPr>
              <a:t>Next Steps</a:t>
            </a:r>
            <a:endParaRPr lang="en-US" dirty="0">
              <a:solidFill>
                <a:srgbClr val="FFC000"/>
              </a:solidFill>
            </a:endParaRPr>
          </a:p>
        </p:txBody>
      </p:sp>
      <p:sp>
        <p:nvSpPr>
          <p:cNvPr id="3" name="Content Placeholder 2"/>
          <p:cNvSpPr>
            <a:spLocks noGrp="1"/>
          </p:cNvSpPr>
          <p:nvPr>
            <p:ph idx="1"/>
          </p:nvPr>
        </p:nvSpPr>
        <p:spPr>
          <a:xfrm>
            <a:off x="156274" y="1602831"/>
            <a:ext cx="6236777" cy="4618274"/>
          </a:xfrm>
        </p:spPr>
        <p:txBody>
          <a:bodyPr>
            <a:normAutofit/>
          </a:bodyPr>
          <a:lstStyle/>
          <a:p>
            <a:r>
              <a:rPr lang="en-US" dirty="0" smtClean="0"/>
              <a:t>Finalize Safety Projects and calculate BCR/cost estimates</a:t>
            </a:r>
          </a:p>
          <a:p>
            <a:r>
              <a:rPr lang="en-US" dirty="0" smtClean="0"/>
              <a:t>Finalize LRS/AP reports</a:t>
            </a:r>
          </a:p>
          <a:p>
            <a:r>
              <a:rPr lang="en-US" dirty="0" smtClean="0"/>
              <a:t>Present to applicable Boards/Councils early-August</a:t>
            </a:r>
          </a:p>
          <a:p>
            <a:pPr marL="0" indent="0">
              <a:buNone/>
            </a:pPr>
            <a:endParaRPr lang="en-US" sz="2400" dirty="0"/>
          </a:p>
        </p:txBody>
      </p:sp>
      <p:pic>
        <p:nvPicPr>
          <p:cNvPr id="5" name="Picture 2" descr="Mendocino County Road Tr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193" y="1719068"/>
            <a:ext cx="5302800" cy="2939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4721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Navarro River Redwoods State P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955005"/>
            <a:ext cx="12192000" cy="3355378"/>
          </a:xfrm>
          <a:prstGeom prst="rect">
            <a:avLst/>
          </a:prstGeom>
          <a:solidFill>
            <a:schemeClr val="accent4">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0" y="1979069"/>
            <a:ext cx="12192000" cy="330271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0" kern="1200">
                <a:solidFill>
                  <a:srgbClr val="236621"/>
                </a:solidFill>
                <a:latin typeface="Lato" panose="020F0502020204030203" pitchFamily="34" charset="0"/>
                <a:ea typeface="+mj-ea"/>
                <a:cs typeface="+mj-cs"/>
              </a:defRPr>
            </a:lvl1pPr>
          </a:lstStyle>
          <a:p>
            <a:r>
              <a:rPr lang="en-US" b="1" dirty="0" smtClean="0">
                <a:solidFill>
                  <a:prstClr val="white"/>
                </a:solidFill>
                <a:latin typeface="Calibri" panose="020F0502020204030204"/>
              </a:rPr>
              <a:t>Discussion/Questions?</a:t>
            </a:r>
            <a:endParaRPr lang="en-US" b="1" dirty="0">
              <a:solidFill>
                <a:prstClr val="white"/>
              </a:solidFill>
              <a:latin typeface="Calibri" panose="020F0502020204030204"/>
            </a:endParaRPr>
          </a:p>
        </p:txBody>
      </p:sp>
      <p:sp>
        <p:nvSpPr>
          <p:cNvPr id="3" name="Slide Number Placeholder 2"/>
          <p:cNvSpPr>
            <a:spLocks noGrp="1"/>
          </p:cNvSpPr>
          <p:nvPr>
            <p:ph type="sldNum" sz="quarter" idx="12"/>
          </p:nvPr>
        </p:nvSpPr>
        <p:spPr/>
        <p:txBody>
          <a:bodyPr/>
          <a:lstStyle/>
          <a:p>
            <a:fld id="{0184A79C-86BA-4374-9AE3-3A0010382100}"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2531577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ndocino County, Northern California Travel Guide"/>
          <p:cNvPicPr>
            <a:picLocks noChangeAspect="1" noChangeArrowheads="1"/>
          </p:cNvPicPr>
          <p:nvPr/>
        </p:nvPicPr>
        <p:blipFill rotWithShape="1">
          <a:blip r:embed="rId3">
            <a:extLst>
              <a:ext uri="{28A0092B-C50C-407E-A947-70E740481C1C}">
                <a14:useLocalDpi xmlns:a14="http://schemas.microsoft.com/office/drawing/2010/main" val="0"/>
              </a:ext>
            </a:extLst>
          </a:blip>
          <a:srcRect r="-186" b="16045"/>
          <a:stretch/>
        </p:blipFill>
        <p:spPr bwMode="auto">
          <a:xfrm>
            <a:off x="-8878" y="0"/>
            <a:ext cx="1221474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955005"/>
            <a:ext cx="12192000" cy="3355378"/>
          </a:xfrm>
          <a:prstGeom prst="rect">
            <a:avLst/>
          </a:prstGeom>
          <a:solidFill>
            <a:schemeClr val="accent4">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0" y="1969477"/>
            <a:ext cx="12165357" cy="33186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0" kern="1200">
                <a:solidFill>
                  <a:srgbClr val="236621"/>
                </a:solidFill>
                <a:latin typeface="Lato" panose="020F0502020204030203" pitchFamily="34" charset="0"/>
                <a:ea typeface="+mj-ea"/>
                <a:cs typeface="+mj-cs"/>
              </a:defRPr>
            </a:lvl1pPr>
          </a:lstStyle>
          <a:p>
            <a:r>
              <a:rPr lang="en-US" b="1" dirty="0" smtClean="0">
                <a:solidFill>
                  <a:schemeClr val="bg1"/>
                </a:solidFill>
                <a:latin typeface="+mn-lt"/>
              </a:rPr>
              <a:t>Thank you!</a:t>
            </a:r>
            <a:endParaRPr lang="en-US" b="1" dirty="0">
              <a:solidFill>
                <a:schemeClr val="bg1"/>
              </a:solidFill>
              <a:latin typeface="+mn-lt"/>
            </a:endParaRPr>
          </a:p>
        </p:txBody>
      </p:sp>
      <p:sp>
        <p:nvSpPr>
          <p:cNvPr id="3" name="Slide Number Placeholder 2"/>
          <p:cNvSpPr>
            <a:spLocks noGrp="1"/>
          </p:cNvSpPr>
          <p:nvPr>
            <p:ph type="sldNum" sz="quarter" idx="12"/>
          </p:nvPr>
        </p:nvSpPr>
        <p:spPr/>
        <p:txBody>
          <a:bodyPr/>
          <a:lstStyle/>
          <a:p>
            <a:fld id="{0184A79C-86BA-4374-9AE3-3A0010382100}" type="slidenum">
              <a:rPr lang="en-US" smtClean="0"/>
              <a:t>39</a:t>
            </a:fld>
            <a:endParaRPr lang="en-US"/>
          </a:p>
        </p:txBody>
      </p:sp>
    </p:spTree>
    <p:extLst>
      <p:ext uri="{BB962C8B-B14F-4D97-AF65-F5344CB8AC3E}">
        <p14:creationId xmlns:p14="http://schemas.microsoft.com/office/powerpoint/2010/main" val="608545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270" y="0"/>
            <a:ext cx="10515600" cy="1325563"/>
          </a:xfrm>
        </p:spPr>
        <p:txBody>
          <a:bodyPr/>
          <a:lstStyle/>
          <a:p>
            <a:r>
              <a:rPr lang="en-US" dirty="0" smtClean="0">
                <a:solidFill>
                  <a:srgbClr val="FFC000"/>
                </a:solidFill>
                <a:latin typeface="+mn-lt"/>
              </a:rPr>
              <a:t>Goals of LRS/AP</a:t>
            </a:r>
            <a:endParaRPr lang="en-US" dirty="0">
              <a:solidFill>
                <a:srgbClr val="FFC000"/>
              </a:solidFill>
              <a:latin typeface="+mn-lt"/>
            </a:endParaRPr>
          </a:p>
        </p:txBody>
      </p:sp>
      <p:sp>
        <p:nvSpPr>
          <p:cNvPr id="7" name="Content Placeholder 2"/>
          <p:cNvSpPr>
            <a:spLocks noGrp="1"/>
          </p:cNvSpPr>
          <p:nvPr>
            <p:ph idx="1"/>
          </p:nvPr>
        </p:nvSpPr>
        <p:spPr>
          <a:xfrm>
            <a:off x="338270" y="1517452"/>
            <a:ext cx="6743165" cy="3736659"/>
          </a:xfrm>
        </p:spPr>
        <p:txBody>
          <a:bodyPr>
            <a:noAutofit/>
          </a:bodyPr>
          <a:lstStyle/>
          <a:p>
            <a:pPr marL="0" indent="0">
              <a:buNone/>
            </a:pPr>
            <a:r>
              <a:rPr lang="en-US" sz="2000" b="1" dirty="0" smtClean="0"/>
              <a:t>Goals</a:t>
            </a:r>
            <a:r>
              <a:rPr lang="en-US" sz="2000" b="1" dirty="0"/>
              <a:t>:</a:t>
            </a:r>
          </a:p>
          <a:p>
            <a:pPr lvl="1"/>
            <a:r>
              <a:rPr lang="en-US" sz="2000" b="1" dirty="0">
                <a:latin typeface="+mj-lt"/>
              </a:rPr>
              <a:t>To reduce </a:t>
            </a:r>
            <a:r>
              <a:rPr lang="en-US" sz="2000" b="1" dirty="0" smtClean="0">
                <a:latin typeface="+mj-lt"/>
              </a:rPr>
              <a:t>fatalities </a:t>
            </a:r>
            <a:r>
              <a:rPr lang="en-US" sz="2000" b="1" dirty="0">
                <a:latin typeface="+mj-lt"/>
              </a:rPr>
              <a:t>and severe injuries </a:t>
            </a:r>
            <a:r>
              <a:rPr lang="en-US" sz="2000" b="1" dirty="0" smtClean="0">
                <a:latin typeface="+mj-lt"/>
              </a:rPr>
              <a:t>on county and city roads </a:t>
            </a:r>
            <a:r>
              <a:rPr lang="en-US" sz="2000" b="1" dirty="0">
                <a:latin typeface="+mj-lt"/>
              </a:rPr>
              <a:t>and intersections attributed to traffic </a:t>
            </a:r>
            <a:r>
              <a:rPr lang="en-US" sz="2000" b="1" dirty="0" smtClean="0">
                <a:latin typeface="+mj-lt"/>
              </a:rPr>
              <a:t>collisions.</a:t>
            </a:r>
          </a:p>
          <a:p>
            <a:pPr lvl="1"/>
            <a:r>
              <a:rPr lang="en-US" sz="2000" b="1" dirty="0">
                <a:latin typeface="+mj-lt"/>
              </a:rPr>
              <a:t>Systematically identify and analyze roadway safety problems and recommend improvements with improved project selection </a:t>
            </a:r>
            <a:r>
              <a:rPr lang="en-US" sz="2000" b="1" dirty="0" smtClean="0">
                <a:latin typeface="+mj-lt"/>
              </a:rPr>
              <a:t>criteria. </a:t>
            </a:r>
            <a:endParaRPr lang="en-US" sz="2000" b="1" dirty="0">
              <a:latin typeface="+mj-lt"/>
            </a:endParaRPr>
          </a:p>
          <a:p>
            <a:pPr lvl="1"/>
            <a:r>
              <a:rPr lang="en-US" sz="2000" b="1" dirty="0" smtClean="0">
                <a:latin typeface="+mj-lt"/>
              </a:rPr>
              <a:t>Improve </a:t>
            </a:r>
            <a:r>
              <a:rPr lang="en-US" sz="2000" b="1" dirty="0">
                <a:latin typeface="+mj-lt"/>
              </a:rPr>
              <a:t>the safety of all road users by using </a:t>
            </a:r>
            <a:r>
              <a:rPr lang="en-US" sz="2000" b="1" dirty="0" smtClean="0">
                <a:latin typeface="+mj-lt"/>
              </a:rPr>
              <a:t>proven and </a:t>
            </a:r>
            <a:r>
              <a:rPr lang="en-US" sz="2000" b="1" dirty="0">
                <a:latin typeface="+mj-lt"/>
              </a:rPr>
              <a:t>effective countermeasures </a:t>
            </a:r>
            <a:endParaRPr lang="en-US" sz="2000" b="1" dirty="0" smtClean="0">
              <a:latin typeface="+mj-lt"/>
            </a:endParaRPr>
          </a:p>
          <a:p>
            <a:pPr lvl="1"/>
            <a:r>
              <a:rPr lang="en-US" sz="2000" b="1" dirty="0" smtClean="0">
                <a:latin typeface="+mj-lt"/>
              </a:rPr>
              <a:t>To prepare an eligible document </a:t>
            </a:r>
            <a:r>
              <a:rPr lang="en-US" sz="2000" b="1" dirty="0">
                <a:latin typeface="+mj-lt"/>
              </a:rPr>
              <a:t>for SS4A Federal Grant </a:t>
            </a:r>
            <a:r>
              <a:rPr lang="en-US" sz="2000" b="1" dirty="0" smtClean="0">
                <a:latin typeface="+mj-lt"/>
              </a:rPr>
              <a:t>Program and Highway </a:t>
            </a:r>
            <a:r>
              <a:rPr lang="en-US" sz="2000" b="1" dirty="0">
                <a:latin typeface="+mj-lt"/>
              </a:rPr>
              <a:t>Safety Improvement Program (HSIP</a:t>
            </a:r>
            <a:r>
              <a:rPr lang="en-US" sz="2000" b="1" dirty="0" smtClean="0">
                <a:latin typeface="+mj-lt"/>
              </a:rPr>
              <a:t>)</a:t>
            </a:r>
            <a:endParaRPr lang="en-US" sz="2000" b="1" dirty="0">
              <a:latin typeface="+mj-lt"/>
            </a:endParaRPr>
          </a:p>
        </p:txBody>
      </p:sp>
      <p:sp>
        <p:nvSpPr>
          <p:cNvPr id="5" name="Slide Number Placeholder 4"/>
          <p:cNvSpPr>
            <a:spLocks noGrp="1"/>
          </p:cNvSpPr>
          <p:nvPr>
            <p:ph type="sldNum" sz="quarter" idx="12"/>
          </p:nvPr>
        </p:nvSpPr>
        <p:spPr/>
        <p:txBody>
          <a:bodyPr/>
          <a:lstStyle/>
          <a:p>
            <a:fld id="{0184A79C-86BA-4374-9AE3-3A0010382100}" type="slidenum">
              <a:rPr lang="en-US" smtClean="0"/>
              <a:t>4</a:t>
            </a:fld>
            <a:endParaRPr lang="en-US" dirty="0"/>
          </a:p>
        </p:txBody>
      </p:sp>
      <p:pic>
        <p:nvPicPr>
          <p:cNvPr id="1026" name="Picture 2" descr="Mendocino California Images – Browse 3,512 Stock Photos, Vectors, and Video  | Adob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5820" y="1805950"/>
            <a:ext cx="4537179" cy="3024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0915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005" y="-74742"/>
            <a:ext cx="10515600" cy="1325563"/>
          </a:xfrm>
        </p:spPr>
        <p:txBody>
          <a:bodyPr/>
          <a:lstStyle/>
          <a:p>
            <a:r>
              <a:rPr lang="en-US" dirty="0" smtClean="0">
                <a:solidFill>
                  <a:srgbClr val="FFC000"/>
                </a:solidFill>
              </a:rPr>
              <a:t>Data Collection </a:t>
            </a:r>
            <a:endParaRPr lang="en-US" dirty="0">
              <a:solidFill>
                <a:srgbClr val="FFC000"/>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40</a:t>
            </a:fld>
            <a:endParaRPr lang="en-US">
              <a:solidFill>
                <a:prstClr val="black">
                  <a:tint val="75000"/>
                </a:prstClr>
              </a:solidFill>
            </a:endParaRPr>
          </a:p>
        </p:txBody>
      </p:sp>
      <p:sp>
        <p:nvSpPr>
          <p:cNvPr id="7" name="Content Placeholder 2"/>
          <p:cNvSpPr>
            <a:spLocks noGrp="1"/>
          </p:cNvSpPr>
          <p:nvPr>
            <p:ph idx="1"/>
          </p:nvPr>
        </p:nvSpPr>
        <p:spPr>
          <a:xfrm>
            <a:off x="278294" y="1354045"/>
            <a:ext cx="8036547" cy="4909793"/>
          </a:xfrm>
        </p:spPr>
        <p:txBody>
          <a:bodyPr>
            <a:normAutofit/>
          </a:bodyPr>
          <a:lstStyle/>
          <a:p>
            <a:r>
              <a:rPr lang="en-US" sz="2000" dirty="0" smtClean="0">
                <a:solidFill>
                  <a:srgbClr val="000000"/>
                </a:solidFill>
              </a:rPr>
              <a:t>TJKM collected data from 2020-2022.</a:t>
            </a:r>
          </a:p>
          <a:p>
            <a:r>
              <a:rPr lang="en-US" sz="2000" dirty="0" smtClean="0">
                <a:solidFill>
                  <a:srgbClr val="000000"/>
                </a:solidFill>
              </a:rPr>
              <a:t>Data was collected from the Transportation Injury Mapping System (TIMS) and the Statewide Integrated Traffic Records System (SWITRS), just like for the previous LRSP collection analysis.</a:t>
            </a:r>
          </a:p>
          <a:p>
            <a:r>
              <a:rPr lang="en-US" sz="2000" dirty="0" smtClean="0">
                <a:solidFill>
                  <a:srgbClr val="000000"/>
                </a:solidFill>
              </a:rPr>
              <a:t>Any additional police reports, hospital reports, insurance claim information was not collected/reviewed as part of this analysis. </a:t>
            </a:r>
          </a:p>
          <a:p>
            <a:endParaRPr lang="en-US" sz="2000" dirty="0" smtClean="0">
              <a:solidFill>
                <a:srgbClr val="000000"/>
              </a:solidFill>
            </a:endParaRPr>
          </a:p>
          <a:p>
            <a:pPr>
              <a:lnSpc>
                <a:spcPct val="100000"/>
              </a:lnSpc>
            </a:pPr>
            <a:endParaRPr lang="en-US" sz="2000" dirty="0" smtClean="0">
              <a:solidFill>
                <a:srgbClr val="000000"/>
              </a:solidFill>
            </a:endParaRPr>
          </a:p>
          <a:p>
            <a:pPr marL="0" indent="0">
              <a:buNone/>
            </a:pPr>
            <a:endParaRPr lang="en-US" dirty="0"/>
          </a:p>
        </p:txBody>
      </p:sp>
      <p:pic>
        <p:nvPicPr>
          <p:cNvPr id="3" name="Picture 2"/>
          <p:cNvPicPr>
            <a:picLocks noChangeAspect="1"/>
          </p:cNvPicPr>
          <p:nvPr/>
        </p:nvPicPr>
        <p:blipFill>
          <a:blip r:embed="rId2"/>
          <a:stretch>
            <a:fillRect/>
          </a:stretch>
        </p:blipFill>
        <p:spPr>
          <a:xfrm>
            <a:off x="8522264" y="1319841"/>
            <a:ext cx="3415275" cy="1385442"/>
          </a:xfrm>
          <a:prstGeom prst="rect">
            <a:avLst/>
          </a:prstGeom>
        </p:spPr>
      </p:pic>
      <p:pic>
        <p:nvPicPr>
          <p:cNvPr id="4" name="Picture 3"/>
          <p:cNvPicPr>
            <a:picLocks noChangeAspect="1"/>
          </p:cNvPicPr>
          <p:nvPr/>
        </p:nvPicPr>
        <p:blipFill>
          <a:blip r:embed="rId3"/>
          <a:stretch>
            <a:fillRect/>
          </a:stretch>
        </p:blipFill>
        <p:spPr>
          <a:xfrm>
            <a:off x="7783859" y="2757953"/>
            <a:ext cx="4153680" cy="1131536"/>
          </a:xfrm>
          <a:prstGeom prst="rect">
            <a:avLst/>
          </a:prstGeom>
        </p:spPr>
      </p:pic>
    </p:spTree>
    <p:extLst>
      <p:ext uri="{BB962C8B-B14F-4D97-AF65-F5344CB8AC3E}">
        <p14:creationId xmlns:p14="http://schemas.microsoft.com/office/powerpoint/2010/main" val="3710038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79669" y="-20253"/>
            <a:ext cx="11584895" cy="972572"/>
          </a:xfrm>
        </p:spPr>
        <p:txBody>
          <a:bodyPr vert="horz" lIns="91440" tIns="45720" rIns="91440" bIns="45720" rtlCol="0" anchor="ctr">
            <a:normAutofit/>
          </a:bodyPr>
          <a:lstStyle/>
          <a:p>
            <a:r>
              <a:rPr lang="en-US" dirty="0">
                <a:solidFill>
                  <a:srgbClr val="FFC000"/>
                </a:solidFill>
              </a:rPr>
              <a:t>Equivalent Property Damage Only (EPDO) Score</a:t>
            </a: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41</a:t>
            </a:fld>
            <a:endParaRPr lang="en-US" dirty="0">
              <a:solidFill>
                <a:prstClr val="black">
                  <a:tint val="75000"/>
                </a:prstClr>
              </a:solidFill>
            </a:endParaRPr>
          </a:p>
        </p:txBody>
      </p:sp>
      <p:graphicFrame>
        <p:nvGraphicFramePr>
          <p:cNvPr id="10" name="Table 9"/>
          <p:cNvGraphicFramePr>
            <a:graphicFrameLocks noGrp="1"/>
          </p:cNvGraphicFramePr>
          <p:nvPr>
            <p:extLst/>
          </p:nvPr>
        </p:nvGraphicFramePr>
        <p:xfrm>
          <a:off x="5502380" y="4760498"/>
          <a:ext cx="4881785" cy="1371600"/>
        </p:xfrm>
        <a:graphic>
          <a:graphicData uri="http://schemas.openxmlformats.org/drawingml/2006/table">
            <a:tbl>
              <a:tblPr firstRow="1" firstCol="1" bandRow="1">
                <a:tableStyleId>{5C22544A-7EE6-4342-B048-85BDC9FD1C3A}</a:tableStyleId>
              </a:tblPr>
              <a:tblGrid>
                <a:gridCol w="2692684">
                  <a:extLst>
                    <a:ext uri="{9D8B030D-6E8A-4147-A177-3AD203B41FA5}">
                      <a16:colId xmlns:a16="http://schemas.microsoft.com/office/drawing/2014/main" val="20000"/>
                    </a:ext>
                  </a:extLst>
                </a:gridCol>
                <a:gridCol w="2189101">
                  <a:extLst>
                    <a:ext uri="{9D8B030D-6E8A-4147-A177-3AD203B41FA5}">
                      <a16:colId xmlns:a16="http://schemas.microsoft.com/office/drawing/2014/main" val="20001"/>
                    </a:ext>
                  </a:extLst>
                </a:gridCol>
              </a:tblGrid>
              <a:tr h="0">
                <a:tc>
                  <a:txBody>
                    <a:bodyPr/>
                    <a:lstStyle/>
                    <a:p>
                      <a:pPr marL="0" marR="0" algn="ctr">
                        <a:spcBef>
                          <a:spcPts val="600"/>
                        </a:spcBef>
                        <a:spcAft>
                          <a:spcPts val="1200"/>
                        </a:spcAft>
                      </a:pPr>
                      <a:r>
                        <a:rPr lang="en-US" sz="1500" dirty="0">
                          <a:effectLst/>
                        </a:rPr>
                        <a:t>Collision Severity</a:t>
                      </a:r>
                      <a:endParaRPr lang="en-US" sz="15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600"/>
                        </a:spcBef>
                        <a:spcAft>
                          <a:spcPts val="1200"/>
                        </a:spcAft>
                      </a:pPr>
                      <a:r>
                        <a:rPr lang="en-US" sz="1500" dirty="0">
                          <a:effectLst/>
                        </a:rPr>
                        <a:t>EPDO Score</a:t>
                      </a:r>
                      <a:endParaRPr lang="en-US" sz="15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0">
                <a:tc>
                  <a:txBody>
                    <a:bodyPr/>
                    <a:lstStyle/>
                    <a:p>
                      <a:pPr marL="0" marR="0" algn="ctr">
                        <a:spcBef>
                          <a:spcPts val="600"/>
                        </a:spcBef>
                        <a:spcAft>
                          <a:spcPts val="1200"/>
                        </a:spcAft>
                      </a:pPr>
                      <a:r>
                        <a:rPr lang="en-US" sz="1500" dirty="0" smtClean="0">
                          <a:effectLst/>
                        </a:rPr>
                        <a:t>Fatal</a:t>
                      </a:r>
                      <a:endParaRPr lang="en-US" sz="15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600"/>
                        </a:spcBef>
                        <a:spcAft>
                          <a:spcPts val="1200"/>
                        </a:spcAft>
                      </a:pPr>
                      <a:r>
                        <a:rPr lang="en-US" sz="1500" dirty="0" smtClean="0">
                          <a:effectLst/>
                        </a:rPr>
                        <a:t>165</a:t>
                      </a:r>
                      <a:endParaRPr lang="en-US" sz="15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0">
                <a:tc>
                  <a:txBody>
                    <a:bodyPr/>
                    <a:lstStyle/>
                    <a:p>
                      <a:pPr marL="0" marR="0" lvl="0" indent="0" algn="ctr" defTabSz="914400" rtl="0" eaLnBrk="1" fontAlgn="auto" latinLnBrk="0" hangingPunct="1">
                        <a:lnSpc>
                          <a:spcPct val="100000"/>
                        </a:lnSpc>
                        <a:spcBef>
                          <a:spcPts val="600"/>
                        </a:spcBef>
                        <a:spcAft>
                          <a:spcPts val="1200"/>
                        </a:spcAft>
                        <a:buClrTx/>
                        <a:buSzTx/>
                        <a:buFontTx/>
                        <a:buNone/>
                        <a:tabLst/>
                        <a:defRPr/>
                      </a:pPr>
                      <a:r>
                        <a:rPr lang="en-US" sz="1500" dirty="0" smtClean="0">
                          <a:effectLst/>
                        </a:rPr>
                        <a:t>Severe Injury</a:t>
                      </a:r>
                      <a:endParaRPr lang="en-US" sz="1500" dirty="0" smtClean="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600"/>
                        </a:spcBef>
                        <a:spcAft>
                          <a:spcPts val="1200"/>
                        </a:spcAft>
                      </a:pPr>
                      <a:r>
                        <a:rPr lang="en-US" sz="1500" dirty="0" smtClean="0">
                          <a:effectLst/>
                        </a:rPr>
                        <a:t>165</a:t>
                      </a:r>
                      <a:endParaRPr lang="en-US" sz="15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0">
                <a:tc>
                  <a:txBody>
                    <a:bodyPr/>
                    <a:lstStyle/>
                    <a:p>
                      <a:pPr marL="0" marR="0" algn="ctr">
                        <a:spcBef>
                          <a:spcPts val="600"/>
                        </a:spcBef>
                        <a:spcAft>
                          <a:spcPts val="1200"/>
                        </a:spcAft>
                      </a:pPr>
                      <a:r>
                        <a:rPr lang="en-US" sz="1500">
                          <a:effectLst/>
                        </a:rPr>
                        <a:t>Visible Injury</a:t>
                      </a:r>
                      <a:endParaRPr lang="en-US" sz="150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600"/>
                        </a:spcBef>
                        <a:spcAft>
                          <a:spcPts val="1200"/>
                        </a:spcAft>
                      </a:pPr>
                      <a:r>
                        <a:rPr lang="en-US" sz="1500" dirty="0">
                          <a:effectLst/>
                        </a:rPr>
                        <a:t>11</a:t>
                      </a:r>
                      <a:endParaRPr lang="en-US" sz="15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0">
                <a:tc>
                  <a:txBody>
                    <a:bodyPr/>
                    <a:lstStyle/>
                    <a:p>
                      <a:pPr marL="0" marR="0" algn="ctr">
                        <a:spcBef>
                          <a:spcPts val="600"/>
                        </a:spcBef>
                        <a:spcAft>
                          <a:spcPts val="1200"/>
                        </a:spcAft>
                      </a:pPr>
                      <a:r>
                        <a:rPr lang="en-US" sz="1500" dirty="0">
                          <a:effectLst/>
                        </a:rPr>
                        <a:t>Complaint of Pain</a:t>
                      </a:r>
                      <a:endParaRPr lang="en-US" sz="15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600"/>
                        </a:spcBef>
                        <a:spcAft>
                          <a:spcPts val="1200"/>
                        </a:spcAft>
                      </a:pPr>
                      <a:r>
                        <a:rPr lang="en-US" sz="1500" dirty="0">
                          <a:effectLst/>
                        </a:rPr>
                        <a:t>6</a:t>
                      </a:r>
                      <a:endParaRPr lang="en-US" sz="15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0">
                <a:tc>
                  <a:txBody>
                    <a:bodyPr/>
                    <a:lstStyle/>
                    <a:p>
                      <a:pPr marL="0" marR="0" algn="ctr">
                        <a:spcBef>
                          <a:spcPts val="600"/>
                        </a:spcBef>
                        <a:spcAft>
                          <a:spcPts val="1200"/>
                        </a:spcAft>
                      </a:pPr>
                      <a:r>
                        <a:rPr lang="en-US" sz="1500" dirty="0" smtClean="0">
                          <a:effectLst/>
                        </a:rPr>
                        <a:t>Property Damage</a:t>
                      </a:r>
                      <a:r>
                        <a:rPr lang="en-US" sz="1500" baseline="0" dirty="0" smtClean="0">
                          <a:effectLst/>
                        </a:rPr>
                        <a:t> </a:t>
                      </a:r>
                      <a:r>
                        <a:rPr lang="en-US" sz="1500" dirty="0" smtClean="0">
                          <a:effectLst/>
                        </a:rPr>
                        <a:t>Only (PDO)</a:t>
                      </a:r>
                      <a:endParaRPr lang="en-US" sz="15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600"/>
                        </a:spcBef>
                        <a:spcAft>
                          <a:spcPts val="1200"/>
                        </a:spcAft>
                      </a:pPr>
                      <a:r>
                        <a:rPr lang="en-US" sz="1500" dirty="0">
                          <a:effectLst/>
                        </a:rPr>
                        <a:t>1</a:t>
                      </a:r>
                      <a:endParaRPr lang="en-US" sz="15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11" name="Rectangle 10">
            <a:extLst>
              <a:ext uri="{FF2B5EF4-FFF2-40B4-BE49-F238E27FC236}">
                <a16:creationId xmlns:a16="http://schemas.microsoft.com/office/drawing/2014/main" id="{25E159D5-3D1D-1641-A1D7-66CC4AA50E59}"/>
              </a:ext>
            </a:extLst>
          </p:cNvPr>
          <p:cNvSpPr/>
          <p:nvPr/>
        </p:nvSpPr>
        <p:spPr>
          <a:xfrm>
            <a:off x="350944" y="4291243"/>
            <a:ext cx="5481415" cy="2492990"/>
          </a:xfrm>
          <a:prstGeom prst="rect">
            <a:avLst/>
          </a:prstGeom>
        </p:spPr>
        <p:txBody>
          <a:bodyPr wrap="square">
            <a:spAutoFit/>
          </a:bodyPr>
          <a:lstStyle/>
          <a:p>
            <a:pPr>
              <a:spcBef>
                <a:spcPts val="800"/>
              </a:spcBef>
            </a:pPr>
            <a:r>
              <a:rPr lang="en-US" dirty="0" smtClean="0">
                <a:solidFill>
                  <a:prstClr val="black"/>
                </a:solidFill>
                <a:ea typeface="Segoe UI Symbol" panose="020B0502040204020203" pitchFamily="34" charset="0"/>
              </a:rPr>
              <a:t>EPDO </a:t>
            </a:r>
            <a:r>
              <a:rPr lang="en-US" dirty="0">
                <a:solidFill>
                  <a:prstClr val="black"/>
                </a:solidFill>
                <a:ea typeface="Segoe UI Symbol" panose="020B0502040204020203" pitchFamily="34" charset="0"/>
              </a:rPr>
              <a:t>Score = </a:t>
            </a:r>
            <a:endParaRPr lang="en-US" dirty="0" smtClean="0">
              <a:solidFill>
                <a:prstClr val="black"/>
              </a:solidFill>
              <a:ea typeface="Segoe UI Symbol" panose="020B0502040204020203" pitchFamily="34" charset="0"/>
            </a:endParaRPr>
          </a:p>
          <a:p>
            <a:pPr>
              <a:spcBef>
                <a:spcPts val="800"/>
              </a:spcBef>
            </a:pPr>
            <a:r>
              <a:rPr lang="en-US" sz="1400" dirty="0" smtClean="0">
                <a:solidFill>
                  <a:prstClr val="black"/>
                </a:solidFill>
                <a:ea typeface="Segoe UI Symbol" panose="020B0502040204020203" pitchFamily="34" charset="0"/>
              </a:rPr>
              <a:t>(</a:t>
            </a:r>
            <a:r>
              <a:rPr lang="en-US" sz="1400" dirty="0">
                <a:solidFill>
                  <a:prstClr val="black"/>
                </a:solidFill>
                <a:ea typeface="Segoe UI Symbol" panose="020B0502040204020203" pitchFamily="34" charset="0"/>
              </a:rPr>
              <a:t>165 x </a:t>
            </a:r>
            <a:r>
              <a:rPr lang="en-US" sz="1400" dirty="0" smtClean="0">
                <a:solidFill>
                  <a:prstClr val="black"/>
                </a:solidFill>
                <a:ea typeface="Segoe UI Symbol" panose="020B0502040204020203" pitchFamily="34" charset="0"/>
              </a:rPr>
              <a:t># of Fatal Collisions) </a:t>
            </a:r>
            <a:r>
              <a:rPr lang="en-US" sz="1400" dirty="0">
                <a:solidFill>
                  <a:prstClr val="black"/>
                </a:solidFill>
                <a:ea typeface="Segoe UI Symbol" panose="020B0502040204020203" pitchFamily="34" charset="0"/>
              </a:rPr>
              <a:t>+ </a:t>
            </a:r>
          </a:p>
          <a:p>
            <a:pPr>
              <a:spcBef>
                <a:spcPts val="800"/>
              </a:spcBef>
            </a:pPr>
            <a:r>
              <a:rPr lang="en-US" sz="1400" dirty="0" smtClean="0">
                <a:solidFill>
                  <a:prstClr val="black"/>
                </a:solidFill>
                <a:ea typeface="Segoe UI Symbol" panose="020B0502040204020203" pitchFamily="34" charset="0"/>
              </a:rPr>
              <a:t>(</a:t>
            </a:r>
            <a:r>
              <a:rPr lang="en-US" sz="1400" dirty="0">
                <a:solidFill>
                  <a:prstClr val="black"/>
                </a:solidFill>
                <a:ea typeface="Segoe UI Symbol" panose="020B0502040204020203" pitchFamily="34" charset="0"/>
              </a:rPr>
              <a:t>165 x </a:t>
            </a:r>
            <a:r>
              <a:rPr lang="en-US" sz="1400" dirty="0" smtClean="0">
                <a:solidFill>
                  <a:prstClr val="black"/>
                </a:solidFill>
                <a:ea typeface="Segoe UI Symbol" panose="020B0502040204020203" pitchFamily="34" charset="0"/>
              </a:rPr>
              <a:t># of Severe Injury Collisions) </a:t>
            </a:r>
            <a:r>
              <a:rPr lang="en-US" sz="1400" dirty="0">
                <a:solidFill>
                  <a:prstClr val="black"/>
                </a:solidFill>
                <a:ea typeface="Segoe UI Symbol" panose="020B0502040204020203" pitchFamily="34" charset="0"/>
              </a:rPr>
              <a:t>+ </a:t>
            </a:r>
            <a:endParaRPr lang="en-US" sz="1400" dirty="0" smtClean="0">
              <a:solidFill>
                <a:prstClr val="black"/>
              </a:solidFill>
              <a:ea typeface="Segoe UI Symbol" panose="020B0502040204020203" pitchFamily="34" charset="0"/>
            </a:endParaRPr>
          </a:p>
          <a:p>
            <a:pPr>
              <a:spcBef>
                <a:spcPts val="800"/>
              </a:spcBef>
            </a:pPr>
            <a:r>
              <a:rPr lang="en-US" sz="1400" dirty="0" smtClean="0">
                <a:solidFill>
                  <a:prstClr val="black"/>
                </a:solidFill>
                <a:ea typeface="Segoe UI Symbol" panose="020B0502040204020203" pitchFamily="34" charset="0"/>
              </a:rPr>
              <a:t>(</a:t>
            </a:r>
            <a:r>
              <a:rPr lang="en-US" sz="1400" dirty="0">
                <a:solidFill>
                  <a:prstClr val="black"/>
                </a:solidFill>
                <a:ea typeface="Segoe UI Symbol" panose="020B0502040204020203" pitchFamily="34" charset="0"/>
              </a:rPr>
              <a:t>11 x </a:t>
            </a:r>
            <a:r>
              <a:rPr lang="en-US" sz="1400" dirty="0" smtClean="0">
                <a:solidFill>
                  <a:prstClr val="black"/>
                </a:solidFill>
                <a:ea typeface="Segoe UI Symbol" panose="020B0502040204020203" pitchFamily="34" charset="0"/>
              </a:rPr>
              <a:t># of Other Visible Injury Collisions) </a:t>
            </a:r>
            <a:r>
              <a:rPr lang="en-US" sz="1400" dirty="0">
                <a:solidFill>
                  <a:prstClr val="black"/>
                </a:solidFill>
                <a:ea typeface="Segoe UI Symbol" panose="020B0502040204020203" pitchFamily="34" charset="0"/>
              </a:rPr>
              <a:t>+ </a:t>
            </a:r>
            <a:endParaRPr lang="en-US" sz="1400" dirty="0" smtClean="0">
              <a:solidFill>
                <a:prstClr val="black"/>
              </a:solidFill>
              <a:ea typeface="Segoe UI Symbol" panose="020B0502040204020203" pitchFamily="34" charset="0"/>
            </a:endParaRPr>
          </a:p>
          <a:p>
            <a:pPr>
              <a:spcBef>
                <a:spcPts val="800"/>
              </a:spcBef>
            </a:pPr>
            <a:r>
              <a:rPr lang="en-US" sz="1400" dirty="0" smtClean="0">
                <a:solidFill>
                  <a:prstClr val="black"/>
                </a:solidFill>
                <a:ea typeface="Segoe UI Symbol" panose="020B0502040204020203" pitchFamily="34" charset="0"/>
              </a:rPr>
              <a:t>(</a:t>
            </a:r>
            <a:r>
              <a:rPr lang="en-US" sz="1400" dirty="0">
                <a:solidFill>
                  <a:prstClr val="black"/>
                </a:solidFill>
                <a:ea typeface="Segoe UI Symbol" panose="020B0502040204020203" pitchFamily="34" charset="0"/>
              </a:rPr>
              <a:t>6 x </a:t>
            </a:r>
            <a:r>
              <a:rPr lang="en-US" sz="1400" dirty="0" smtClean="0">
                <a:solidFill>
                  <a:prstClr val="black"/>
                </a:solidFill>
                <a:ea typeface="Segoe UI Symbol" panose="020B0502040204020203" pitchFamily="34" charset="0"/>
              </a:rPr>
              <a:t># of Complaint </a:t>
            </a:r>
            <a:r>
              <a:rPr lang="en-US" sz="1400" dirty="0">
                <a:solidFill>
                  <a:prstClr val="black"/>
                </a:solidFill>
                <a:ea typeface="Segoe UI Symbol" panose="020B0502040204020203" pitchFamily="34" charset="0"/>
              </a:rPr>
              <a:t>of </a:t>
            </a:r>
            <a:r>
              <a:rPr lang="en-US" sz="1400" dirty="0" smtClean="0">
                <a:solidFill>
                  <a:prstClr val="black"/>
                </a:solidFill>
                <a:ea typeface="Segoe UI Symbol" panose="020B0502040204020203" pitchFamily="34" charset="0"/>
              </a:rPr>
              <a:t>Pain Collisions) + </a:t>
            </a:r>
          </a:p>
          <a:p>
            <a:pPr>
              <a:spcBef>
                <a:spcPts val="800"/>
              </a:spcBef>
            </a:pPr>
            <a:r>
              <a:rPr lang="en-US" sz="1400" dirty="0">
                <a:solidFill>
                  <a:prstClr val="black"/>
                </a:solidFill>
                <a:ea typeface="Segoe UI Symbol" panose="020B0502040204020203" pitchFamily="34" charset="0"/>
              </a:rPr>
              <a:t>(1 x # of PDO Collisions)</a:t>
            </a:r>
          </a:p>
          <a:p>
            <a:pPr>
              <a:spcBef>
                <a:spcPts val="800"/>
              </a:spcBef>
            </a:pPr>
            <a:r>
              <a:rPr lang="en-US" sz="1400" dirty="0" smtClean="0">
                <a:solidFill>
                  <a:prstClr val="black"/>
                </a:solidFill>
                <a:ea typeface="Segoe UI Symbol" panose="020B0502040204020203" pitchFamily="34" charset="0"/>
              </a:rPr>
              <a:t>(Source</a:t>
            </a:r>
            <a:r>
              <a:rPr lang="en-US" sz="1400" dirty="0">
                <a:solidFill>
                  <a:prstClr val="black"/>
                </a:solidFill>
                <a:ea typeface="Segoe UI Symbol" panose="020B0502040204020203" pitchFamily="34" charset="0"/>
              </a:rPr>
              <a:t>: </a:t>
            </a:r>
            <a:r>
              <a:rPr lang="en-US" sz="1400" dirty="0" smtClean="0">
                <a:solidFill>
                  <a:prstClr val="black"/>
                </a:solidFill>
                <a:ea typeface="Segoe UI Symbol" panose="020B0502040204020203" pitchFamily="34" charset="0"/>
              </a:rPr>
              <a:t>Local Roadway Safety Manual </a:t>
            </a:r>
            <a:r>
              <a:rPr lang="en-US" sz="1400" dirty="0">
                <a:solidFill>
                  <a:prstClr val="black"/>
                </a:solidFill>
                <a:ea typeface="Segoe UI Symbol" panose="020B0502040204020203" pitchFamily="34" charset="0"/>
              </a:rPr>
              <a:t>2020, </a:t>
            </a:r>
            <a:r>
              <a:rPr lang="en-US" sz="1400" dirty="0" smtClean="0">
                <a:solidFill>
                  <a:prstClr val="black"/>
                </a:solidFill>
                <a:ea typeface="Segoe UI Symbol" panose="020B0502040204020203" pitchFamily="34" charset="0"/>
              </a:rPr>
              <a:t>Caltrans)</a:t>
            </a:r>
            <a:endParaRPr lang="en-US" sz="1400" dirty="0">
              <a:solidFill>
                <a:prstClr val="black"/>
              </a:solidFill>
              <a:ea typeface="Segoe UI Symbol" panose="020B0502040204020203" pitchFamily="34" charset="0"/>
            </a:endParaRPr>
          </a:p>
          <a:p>
            <a:endParaRPr lang="en-US" sz="1400" dirty="0" smtClean="0">
              <a:solidFill>
                <a:prstClr val="black"/>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5" t="928" r="1121" b="17334"/>
          <a:stretch/>
        </p:blipFill>
        <p:spPr>
          <a:xfrm>
            <a:off x="3041911" y="832121"/>
            <a:ext cx="2963547" cy="3195216"/>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429" t="1042" r="1030" b="17739"/>
          <a:stretch/>
        </p:blipFill>
        <p:spPr>
          <a:xfrm>
            <a:off x="6063316" y="832119"/>
            <a:ext cx="2978554" cy="3195218"/>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279" t="1218" r="1105" b="17450"/>
          <a:stretch/>
        </p:blipFill>
        <p:spPr>
          <a:xfrm>
            <a:off x="9089387" y="832119"/>
            <a:ext cx="2976586" cy="3195218"/>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205" t="985" r="1254" b="17217"/>
          <a:stretch/>
        </p:blipFill>
        <p:spPr>
          <a:xfrm>
            <a:off x="36949" y="832119"/>
            <a:ext cx="2957445" cy="3195218"/>
          </a:xfrm>
          <a:prstGeom prst="rect">
            <a:avLst/>
          </a:prstGeom>
        </p:spPr>
      </p:pic>
      <p:sp>
        <p:nvSpPr>
          <p:cNvPr id="16" name="Content Placeholder 2"/>
          <p:cNvSpPr txBox="1">
            <a:spLocks/>
          </p:cNvSpPr>
          <p:nvPr/>
        </p:nvSpPr>
        <p:spPr>
          <a:xfrm>
            <a:off x="1" y="3979549"/>
            <a:ext cx="2984052" cy="2227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50" u="sng" dirty="0" smtClean="0">
                <a:solidFill>
                  <a:prstClr val="black"/>
                </a:solidFill>
              </a:rPr>
              <a:t>Mendocino County - Unincorporated </a:t>
            </a:r>
            <a:endParaRPr lang="en-US" sz="1050" u="sng" dirty="0">
              <a:solidFill>
                <a:prstClr val="black"/>
              </a:solidFill>
            </a:endParaRPr>
          </a:p>
        </p:txBody>
      </p:sp>
      <p:sp>
        <p:nvSpPr>
          <p:cNvPr id="17" name="Content Placeholder 2"/>
          <p:cNvSpPr txBox="1">
            <a:spLocks/>
          </p:cNvSpPr>
          <p:nvPr/>
        </p:nvSpPr>
        <p:spPr>
          <a:xfrm>
            <a:off x="3238211" y="3987829"/>
            <a:ext cx="2677636" cy="222715"/>
          </a:xfrm>
          <a:prstGeom prst="rect">
            <a:avLst/>
          </a:prstGeom>
        </p:spPr>
        <p:txBody>
          <a:bodyPr vert="horz" lIns="91440" tIns="45720" rIns="91440" bIns="45720" rtlCol="0">
            <a:normAutofit lnSpcReduction="10000"/>
          </a:bodyPr>
          <a:lstStyle>
            <a:defPPr>
              <a:defRPr lang="en-US"/>
            </a:defPPr>
            <a:lvl1pPr indent="0" algn="ctr">
              <a:lnSpc>
                <a:spcPct val="90000"/>
              </a:lnSpc>
              <a:spcBef>
                <a:spcPts val="1000"/>
              </a:spcBef>
              <a:buFont typeface="Arial" panose="020B0604020202020204" pitchFamily="34" charset="0"/>
              <a:buNone/>
              <a:defRPr sz="1050" u="sng">
                <a:solidFill>
                  <a:prstClr val="black"/>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City of Fort </a:t>
            </a:r>
            <a:r>
              <a:rPr lang="en-US" dirty="0" smtClean="0"/>
              <a:t>Bragg</a:t>
            </a:r>
            <a:endParaRPr lang="en-US" dirty="0"/>
          </a:p>
        </p:txBody>
      </p:sp>
      <p:sp>
        <p:nvSpPr>
          <p:cNvPr id="18" name="Content Placeholder 2"/>
          <p:cNvSpPr txBox="1">
            <a:spLocks/>
          </p:cNvSpPr>
          <p:nvPr/>
        </p:nvSpPr>
        <p:spPr>
          <a:xfrm>
            <a:off x="6545184" y="3987829"/>
            <a:ext cx="2300639" cy="334192"/>
          </a:xfrm>
          <a:prstGeom prst="rect">
            <a:avLst/>
          </a:prstGeom>
        </p:spPr>
        <p:txBody>
          <a:bodyPr vert="horz" lIns="91440" tIns="45720" rIns="91440" bIns="45720" rtlCol="0">
            <a:normAutofit/>
          </a:bodyPr>
          <a:lstStyle>
            <a:defPPr>
              <a:defRPr lang="en-US"/>
            </a:defPPr>
            <a:lvl1pPr indent="0" algn="ctr">
              <a:lnSpc>
                <a:spcPct val="90000"/>
              </a:lnSpc>
              <a:spcBef>
                <a:spcPts val="1000"/>
              </a:spcBef>
              <a:buFont typeface="Arial" panose="020B0604020202020204" pitchFamily="34" charset="0"/>
              <a:buNone/>
              <a:defRPr sz="1050" u="sng">
                <a:solidFill>
                  <a:prstClr val="black"/>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City of </a:t>
            </a:r>
            <a:r>
              <a:rPr lang="en-US" dirty="0" smtClean="0"/>
              <a:t>Ukiah</a:t>
            </a:r>
            <a:endParaRPr lang="en-US" dirty="0"/>
          </a:p>
        </p:txBody>
      </p:sp>
      <p:sp>
        <p:nvSpPr>
          <p:cNvPr id="19" name="Content Placeholder 2"/>
          <p:cNvSpPr txBox="1">
            <a:spLocks/>
          </p:cNvSpPr>
          <p:nvPr/>
        </p:nvSpPr>
        <p:spPr>
          <a:xfrm>
            <a:off x="9523738" y="3980365"/>
            <a:ext cx="2428592" cy="376517"/>
          </a:xfrm>
          <a:prstGeom prst="rect">
            <a:avLst/>
          </a:prstGeom>
        </p:spPr>
        <p:txBody>
          <a:bodyPr vert="horz" lIns="91440" tIns="45720" rIns="91440" bIns="45720" rtlCol="0">
            <a:normAutofit/>
          </a:bodyPr>
          <a:lstStyle>
            <a:defPPr>
              <a:defRPr lang="en-US"/>
            </a:defPPr>
            <a:lvl1pPr indent="0" algn="ctr">
              <a:lnSpc>
                <a:spcPct val="90000"/>
              </a:lnSpc>
              <a:spcBef>
                <a:spcPts val="1000"/>
              </a:spcBef>
              <a:buFont typeface="Arial" panose="020B0604020202020204" pitchFamily="34" charset="0"/>
              <a:buNone/>
              <a:defRPr sz="1050" u="sng">
                <a:solidFill>
                  <a:prstClr val="black"/>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City of </a:t>
            </a:r>
            <a:r>
              <a:rPr lang="en-US" dirty="0" smtClean="0"/>
              <a:t>Willits</a:t>
            </a:r>
            <a:endParaRPr lang="en-US" dirty="0"/>
          </a:p>
        </p:txBody>
      </p:sp>
    </p:spTree>
    <p:extLst>
      <p:ext uri="{BB962C8B-B14F-4D97-AF65-F5344CB8AC3E}">
        <p14:creationId xmlns:p14="http://schemas.microsoft.com/office/powerpoint/2010/main" val="2312323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70" y="84916"/>
            <a:ext cx="3754216" cy="877090"/>
          </a:xfrm>
        </p:spPr>
        <p:txBody>
          <a:bodyPr/>
          <a:lstStyle/>
          <a:p>
            <a:r>
              <a:rPr lang="en-US" dirty="0" smtClean="0">
                <a:solidFill>
                  <a:srgbClr val="FFC000"/>
                </a:solidFill>
                <a:latin typeface="+mn-lt"/>
              </a:rPr>
              <a:t>LRS/AP Process </a:t>
            </a:r>
            <a:endParaRPr lang="en-US" dirty="0">
              <a:solidFill>
                <a:srgbClr val="FFC000"/>
              </a:solidFill>
              <a:latin typeface="+mn-lt"/>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t>5</a:t>
            </a:fld>
            <a:endParaRPr lang="en-US" dirty="0"/>
          </a:p>
        </p:txBody>
      </p:sp>
      <p:grpSp>
        <p:nvGrpSpPr>
          <p:cNvPr id="10" name="Group 9"/>
          <p:cNvGrpSpPr/>
          <p:nvPr/>
        </p:nvGrpSpPr>
        <p:grpSpPr>
          <a:xfrm>
            <a:off x="329419" y="1816120"/>
            <a:ext cx="11790256" cy="3607207"/>
            <a:chOff x="886803" y="1983968"/>
            <a:chExt cx="11790256" cy="3607207"/>
          </a:xfrm>
        </p:grpSpPr>
        <p:grpSp>
          <p:nvGrpSpPr>
            <p:cNvPr id="11" name="Group 10"/>
            <p:cNvGrpSpPr/>
            <p:nvPr/>
          </p:nvGrpSpPr>
          <p:grpSpPr>
            <a:xfrm>
              <a:off x="886803" y="2277868"/>
              <a:ext cx="9551395" cy="3170100"/>
              <a:chOff x="209116" y="2228799"/>
              <a:chExt cx="10160829" cy="3372370"/>
            </a:xfrm>
          </p:grpSpPr>
          <p:sp>
            <p:nvSpPr>
              <p:cNvPr id="17" name="Freeform 16"/>
              <p:cNvSpPr/>
              <p:nvPr/>
            </p:nvSpPr>
            <p:spPr>
              <a:xfrm>
                <a:off x="209116" y="2228799"/>
                <a:ext cx="1984046" cy="11904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accent4">
                  <a:lumMod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Data Collection</a:t>
                </a:r>
              </a:p>
              <a:p>
                <a:pPr lvl="0" algn="ctr" defTabSz="711200">
                  <a:lnSpc>
                    <a:spcPct val="90000"/>
                  </a:lnSpc>
                  <a:spcBef>
                    <a:spcPct val="0"/>
                  </a:spcBef>
                  <a:spcAft>
                    <a:spcPct val="35000"/>
                  </a:spcAft>
                </a:pPr>
                <a:r>
                  <a:rPr lang="en-US" sz="1600" dirty="0" smtClean="0">
                    <a:effectLst>
                      <a:outerShdw blurRad="38100" dist="38100" dir="2700000" algn="tl">
                        <a:srgbClr val="000000">
                          <a:alpha val="43137"/>
                        </a:srgbClr>
                      </a:outerShdw>
                    </a:effectLst>
                  </a:rPr>
                  <a:t>(3 years – 2020-2022)</a:t>
                </a:r>
                <a:endParaRPr lang="en-US" sz="1600" kern="1200" dirty="0">
                  <a:effectLst>
                    <a:outerShdw blurRad="38100" dist="38100" dir="2700000" algn="tl">
                      <a:srgbClr val="000000">
                        <a:alpha val="43137"/>
                      </a:srgbClr>
                    </a:outerShdw>
                  </a:effectLst>
                </a:endParaRPr>
              </a:p>
            </p:txBody>
          </p:sp>
          <p:sp>
            <p:nvSpPr>
              <p:cNvPr id="18" name="Freeform 17"/>
              <p:cNvSpPr/>
              <p:nvPr/>
            </p:nvSpPr>
            <p:spPr>
              <a:xfrm>
                <a:off x="2649494" y="2228799"/>
                <a:ext cx="1984046" cy="11904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accent4">
                  <a:lumMod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Collision Trend Analysis</a:t>
                </a:r>
                <a:endParaRPr lang="en-US" sz="1600" kern="1200" dirty="0">
                  <a:effectLst>
                    <a:outerShdw blurRad="38100" dist="38100" dir="2700000" algn="tl">
                      <a:srgbClr val="000000">
                        <a:alpha val="43137"/>
                      </a:srgbClr>
                    </a:outerShdw>
                  </a:effectLst>
                </a:endParaRPr>
              </a:p>
            </p:txBody>
          </p:sp>
          <p:sp>
            <p:nvSpPr>
              <p:cNvPr id="19" name="Freeform 18"/>
              <p:cNvSpPr/>
              <p:nvPr/>
            </p:nvSpPr>
            <p:spPr>
              <a:xfrm>
                <a:off x="5213232" y="2271775"/>
                <a:ext cx="2415424" cy="11904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accent4">
                  <a:lumMod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Identification of High-Risk Network</a:t>
                </a:r>
                <a:endParaRPr lang="en-US" sz="1600" kern="1200" dirty="0">
                  <a:effectLst>
                    <a:outerShdw blurRad="38100" dist="38100" dir="2700000" algn="tl">
                      <a:srgbClr val="000000">
                        <a:alpha val="43137"/>
                      </a:srgbClr>
                    </a:outerShdw>
                  </a:effectLst>
                </a:endParaRPr>
              </a:p>
            </p:txBody>
          </p:sp>
          <p:sp>
            <p:nvSpPr>
              <p:cNvPr id="20" name="Freeform 19"/>
              <p:cNvSpPr/>
              <p:nvPr/>
            </p:nvSpPr>
            <p:spPr>
              <a:xfrm>
                <a:off x="8084987" y="2306931"/>
                <a:ext cx="1984046" cy="11904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accent4">
                  <a:lumMod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Identify Emphasis Areas</a:t>
                </a:r>
                <a:endParaRPr lang="en-US" sz="1600" kern="1200" dirty="0">
                  <a:effectLst>
                    <a:outerShdw blurRad="38100" dist="38100" dir="2700000" algn="tl">
                      <a:srgbClr val="000000">
                        <a:alpha val="43137"/>
                      </a:srgbClr>
                    </a:outerShdw>
                  </a:effectLst>
                </a:endParaRPr>
              </a:p>
            </p:txBody>
          </p:sp>
          <p:sp>
            <p:nvSpPr>
              <p:cNvPr id="21" name="Freeform 20"/>
              <p:cNvSpPr/>
              <p:nvPr/>
            </p:nvSpPr>
            <p:spPr>
              <a:xfrm>
                <a:off x="8053497" y="4410738"/>
                <a:ext cx="2316448" cy="11904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accent4">
                  <a:lumMod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Develop Countermeasures Toolbox</a:t>
                </a:r>
              </a:p>
            </p:txBody>
          </p:sp>
          <p:sp>
            <p:nvSpPr>
              <p:cNvPr id="22" name="Freeform 21"/>
              <p:cNvSpPr/>
              <p:nvPr/>
            </p:nvSpPr>
            <p:spPr>
              <a:xfrm>
                <a:off x="3174070" y="4410741"/>
                <a:ext cx="1984046" cy="11904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accent4">
                  <a:lumMod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Cost-Estimates </a:t>
                </a:r>
              </a:p>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and BCR</a:t>
                </a:r>
                <a:endParaRPr lang="en-US" sz="1600" kern="1200" dirty="0">
                  <a:effectLst>
                    <a:outerShdw blurRad="38100" dist="38100" dir="2700000" algn="tl">
                      <a:srgbClr val="000000">
                        <a:alpha val="43137"/>
                      </a:srgbClr>
                    </a:outerShdw>
                  </a:effectLst>
                </a:endParaRPr>
              </a:p>
            </p:txBody>
          </p:sp>
          <p:sp>
            <p:nvSpPr>
              <p:cNvPr id="23" name="Freeform 22"/>
              <p:cNvSpPr/>
              <p:nvPr/>
            </p:nvSpPr>
            <p:spPr>
              <a:xfrm>
                <a:off x="727163" y="4410741"/>
                <a:ext cx="1984046" cy="11904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accent4">
                  <a:lumMod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Updated LRS/AP Reports</a:t>
                </a:r>
                <a:endParaRPr lang="en-US" sz="1600" kern="1200" dirty="0">
                  <a:effectLst>
                    <a:outerShdw blurRad="38100" dist="38100" dir="2700000" algn="tl">
                      <a:srgbClr val="000000">
                        <a:alpha val="43137"/>
                      </a:srgbClr>
                    </a:outerShdw>
                  </a:effectLst>
                </a:endParaRPr>
              </a:p>
            </p:txBody>
          </p:sp>
          <p:sp>
            <p:nvSpPr>
              <p:cNvPr id="24" name="Freeform 23"/>
              <p:cNvSpPr/>
              <p:nvPr/>
            </p:nvSpPr>
            <p:spPr>
              <a:xfrm>
                <a:off x="5607919" y="4410740"/>
                <a:ext cx="1984046" cy="11904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accent4">
                  <a:lumMod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Develop Safety Projects</a:t>
                </a:r>
              </a:p>
            </p:txBody>
          </p:sp>
          <p:sp>
            <p:nvSpPr>
              <p:cNvPr id="25" name="Right Arrow 24"/>
              <p:cNvSpPr/>
              <p:nvPr/>
            </p:nvSpPr>
            <p:spPr>
              <a:xfrm>
                <a:off x="1985393" y="2517724"/>
                <a:ext cx="871870" cy="612575"/>
              </a:xfrm>
              <a:prstGeom prst="rightArrow">
                <a:avLst/>
              </a:prstGeom>
              <a:solidFill>
                <a:schemeClr val="bg1">
                  <a:lumMod val="65000"/>
                  <a:alpha val="80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4425771" y="2517724"/>
                <a:ext cx="871870" cy="612575"/>
              </a:xfrm>
              <a:prstGeom prst="rightArrow">
                <a:avLst/>
              </a:prstGeom>
              <a:solidFill>
                <a:schemeClr val="bg1">
                  <a:lumMod val="65000"/>
                  <a:alpha val="80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7433259" y="2562418"/>
                <a:ext cx="871870" cy="612575"/>
              </a:xfrm>
              <a:prstGeom prst="rightArrow">
                <a:avLst/>
              </a:prstGeom>
              <a:solidFill>
                <a:schemeClr val="bg1">
                  <a:lumMod val="65000"/>
                  <a:alpha val="80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5400000">
                <a:off x="8483016" y="3647053"/>
                <a:ext cx="1132817" cy="612575"/>
              </a:xfrm>
              <a:prstGeom prst="rightArrow">
                <a:avLst/>
              </a:prstGeom>
              <a:solidFill>
                <a:schemeClr val="bg1">
                  <a:lumMod val="65000"/>
                  <a:alpha val="80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0800000">
                <a:off x="7390702" y="4719198"/>
                <a:ext cx="814563" cy="612575"/>
              </a:xfrm>
              <a:prstGeom prst="rightArrow">
                <a:avLst/>
              </a:prstGeom>
              <a:solidFill>
                <a:schemeClr val="bg1">
                  <a:lumMod val="65000"/>
                  <a:alpha val="80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0800000">
                <a:off x="4964882" y="4719199"/>
                <a:ext cx="871870" cy="612575"/>
              </a:xfrm>
              <a:prstGeom prst="rightArrow">
                <a:avLst/>
              </a:prstGeom>
              <a:solidFill>
                <a:schemeClr val="bg1">
                  <a:lumMod val="65000"/>
                  <a:alpha val="80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0800000">
                <a:off x="2526237" y="4719199"/>
                <a:ext cx="871870" cy="612575"/>
              </a:xfrm>
              <a:prstGeom prst="rightArrow">
                <a:avLst/>
              </a:prstGeom>
              <a:solidFill>
                <a:schemeClr val="bg1">
                  <a:lumMod val="65000"/>
                  <a:alpha val="80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p:cNvCxnSpPr/>
            <p:nvPr/>
          </p:nvCxnSpPr>
          <p:spPr>
            <a:xfrm flipV="1">
              <a:off x="5276128" y="1983968"/>
              <a:ext cx="1061" cy="692071"/>
            </a:xfrm>
            <a:prstGeom prst="line">
              <a:avLst/>
            </a:prstGeom>
            <a:ln w="38100">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3002411" y="2175553"/>
              <a:ext cx="7745632" cy="3415622"/>
            </a:xfrm>
            <a:custGeom>
              <a:avLst/>
              <a:gdLst>
                <a:gd name="connsiteX0" fmla="*/ 0 w 8858250"/>
                <a:gd name="connsiteY0" fmla="*/ 0 h 3514725"/>
                <a:gd name="connsiteX1" fmla="*/ 8858250 w 8858250"/>
                <a:gd name="connsiteY1" fmla="*/ 0 h 3514725"/>
                <a:gd name="connsiteX2" fmla="*/ 8858250 w 8858250"/>
                <a:gd name="connsiteY2" fmla="*/ 3457575 h 3514725"/>
                <a:gd name="connsiteX3" fmla="*/ 4524375 w 8858250"/>
                <a:gd name="connsiteY3" fmla="*/ 3457575 h 3514725"/>
                <a:gd name="connsiteX4" fmla="*/ 4524375 w 8858250"/>
                <a:gd name="connsiteY4" fmla="*/ 3514725 h 3514725"/>
                <a:gd name="connsiteX5" fmla="*/ 4524375 w 8858250"/>
                <a:gd name="connsiteY5" fmla="*/ 3514725 h 3514725"/>
                <a:gd name="connsiteX6" fmla="*/ 4524375 w 8858250"/>
                <a:gd name="connsiteY6" fmla="*/ 3457575 h 3514725"/>
                <a:gd name="connsiteX0" fmla="*/ 0 w 8858250"/>
                <a:gd name="connsiteY0" fmla="*/ 0 h 3514725"/>
                <a:gd name="connsiteX1" fmla="*/ 8858250 w 8858250"/>
                <a:gd name="connsiteY1" fmla="*/ 0 h 3514725"/>
                <a:gd name="connsiteX2" fmla="*/ 8858250 w 8858250"/>
                <a:gd name="connsiteY2" fmla="*/ 3457575 h 3514725"/>
                <a:gd name="connsiteX3" fmla="*/ 4524375 w 8858250"/>
                <a:gd name="connsiteY3" fmla="*/ 3457575 h 3514725"/>
                <a:gd name="connsiteX4" fmla="*/ 4524375 w 8858250"/>
                <a:gd name="connsiteY4" fmla="*/ 3514725 h 3514725"/>
                <a:gd name="connsiteX5" fmla="*/ 4524375 w 8858250"/>
                <a:gd name="connsiteY5" fmla="*/ 3457575 h 3514725"/>
                <a:gd name="connsiteX0" fmla="*/ 0 w 8858250"/>
                <a:gd name="connsiteY0" fmla="*/ 0 h 3457575"/>
                <a:gd name="connsiteX1" fmla="*/ 8858250 w 8858250"/>
                <a:gd name="connsiteY1" fmla="*/ 0 h 3457575"/>
                <a:gd name="connsiteX2" fmla="*/ 8858250 w 8858250"/>
                <a:gd name="connsiteY2" fmla="*/ 3457575 h 3457575"/>
                <a:gd name="connsiteX3" fmla="*/ 4524375 w 8858250"/>
                <a:gd name="connsiteY3" fmla="*/ 3457575 h 3457575"/>
                <a:gd name="connsiteX4" fmla="*/ 4524375 w 8858250"/>
                <a:gd name="connsiteY4" fmla="*/ 3457575 h 345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8250" h="3457575">
                  <a:moveTo>
                    <a:pt x="0" y="0"/>
                  </a:moveTo>
                  <a:lnTo>
                    <a:pt x="8858250" y="0"/>
                  </a:lnTo>
                  <a:lnTo>
                    <a:pt x="8858250" y="3457575"/>
                  </a:lnTo>
                  <a:lnTo>
                    <a:pt x="4524375" y="3457575"/>
                  </a:lnTo>
                  <a:lnTo>
                    <a:pt x="4524375" y="3457575"/>
                  </a:lnTo>
                </a:path>
              </a:pathLst>
            </a:custGeom>
            <a:noFill/>
            <a:ln w="38100" cap="rnd">
              <a:solidFill>
                <a:schemeClr val="bg1">
                  <a:lumMod val="75000"/>
                  <a:alpha val="75000"/>
                </a:schemeClr>
              </a:solidFill>
              <a:headEnd type="oval" w="med" len="me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0155335" y="3192485"/>
              <a:ext cx="2521724" cy="11190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accent4">
                <a:lumMod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Community Input </a:t>
              </a:r>
            </a:p>
            <a:p>
              <a:pPr lvl="0" algn="ctr" defTabSz="711200">
                <a:lnSpc>
                  <a:spcPct val="90000"/>
                </a:lnSpc>
                <a:spcBef>
                  <a:spcPct val="0"/>
                </a:spcBef>
                <a:spcAft>
                  <a:spcPct val="35000"/>
                </a:spcAft>
              </a:pPr>
              <a:r>
                <a:rPr lang="en-US" sz="1400" kern="1200" dirty="0" smtClean="0">
                  <a:effectLst>
                    <a:outerShdw blurRad="38100" dist="38100" dir="2700000" algn="tl">
                      <a:srgbClr val="000000">
                        <a:alpha val="43137"/>
                      </a:srgbClr>
                    </a:outerShdw>
                  </a:effectLst>
                </a:rPr>
                <a:t>(May 20</a:t>
              </a:r>
              <a:r>
                <a:rPr lang="en-US" sz="1400" kern="1200" baseline="30000" dirty="0" smtClean="0">
                  <a:effectLst>
                    <a:outerShdw blurRad="38100" dist="38100" dir="2700000" algn="tl">
                      <a:srgbClr val="000000">
                        <a:alpha val="43137"/>
                      </a:srgbClr>
                    </a:outerShdw>
                  </a:effectLst>
                </a:rPr>
                <a:t>th</a:t>
              </a:r>
              <a:r>
                <a:rPr lang="en-US" sz="1400" dirty="0" smtClean="0">
                  <a:effectLst>
                    <a:outerShdw blurRad="38100" dist="38100" dir="2700000" algn="tl">
                      <a:srgbClr val="000000">
                        <a:alpha val="43137"/>
                      </a:srgbClr>
                    </a:outerShdw>
                  </a:effectLst>
                </a:rPr>
                <a:t>, </a:t>
              </a:r>
              <a:r>
                <a:rPr lang="en-US" sz="1400" kern="1200" dirty="0" smtClean="0">
                  <a:effectLst>
                    <a:outerShdw blurRad="38100" dist="38100" dir="2700000" algn="tl">
                      <a:srgbClr val="000000">
                        <a:alpha val="43137"/>
                      </a:srgbClr>
                    </a:outerShdw>
                  </a:effectLst>
                </a:rPr>
                <a:t>May 21</a:t>
              </a:r>
              <a:r>
                <a:rPr lang="en-US" sz="1400" kern="1200" baseline="30000" dirty="0" smtClean="0">
                  <a:effectLst>
                    <a:outerShdw blurRad="38100" dist="38100" dir="2700000" algn="tl">
                      <a:srgbClr val="000000">
                        <a:alpha val="43137"/>
                      </a:srgbClr>
                    </a:outerShdw>
                  </a:effectLst>
                </a:rPr>
                <a:t>st</a:t>
              </a:r>
              <a:r>
                <a:rPr lang="en-US" sz="1400" dirty="0" smtClean="0">
                  <a:effectLst>
                    <a:outerShdw blurRad="38100" dist="38100" dir="2700000" algn="tl">
                      <a:srgbClr val="000000">
                        <a:alpha val="43137"/>
                      </a:srgbClr>
                    </a:outerShdw>
                  </a:effectLst>
                </a:rPr>
                <a:t>, </a:t>
              </a:r>
              <a:r>
                <a:rPr lang="en-US" sz="1400" kern="1200" dirty="0" smtClean="0">
                  <a:effectLst>
                    <a:outerShdw blurRad="38100" dist="38100" dir="2700000" algn="tl">
                      <a:srgbClr val="000000">
                        <a:alpha val="43137"/>
                      </a:srgbClr>
                    </a:outerShdw>
                  </a:effectLst>
                </a:rPr>
                <a:t>May 23</a:t>
              </a:r>
              <a:r>
                <a:rPr lang="en-US" sz="1400" kern="1200" baseline="30000" dirty="0" smtClean="0">
                  <a:effectLst>
                    <a:outerShdw blurRad="38100" dist="38100" dir="2700000" algn="tl">
                      <a:srgbClr val="000000">
                        <a:alpha val="43137"/>
                      </a:srgbClr>
                    </a:outerShdw>
                  </a:effectLst>
                </a:rPr>
                <a:t>rd</a:t>
              </a:r>
              <a:r>
                <a:rPr lang="en-US" sz="1400" kern="1200" dirty="0" smtClean="0">
                  <a:effectLst>
                    <a:outerShdw blurRad="38100" dist="38100" dir="2700000" algn="tl">
                      <a:srgbClr val="000000">
                        <a:alpha val="43137"/>
                      </a:srgbClr>
                    </a:outerShdw>
                  </a:effectLst>
                </a:rPr>
                <a:t> </a:t>
              </a:r>
            </a:p>
            <a:p>
              <a:pPr lvl="0" algn="ctr" defTabSz="711200">
                <a:lnSpc>
                  <a:spcPct val="90000"/>
                </a:lnSpc>
                <a:spcBef>
                  <a:spcPct val="0"/>
                </a:spcBef>
                <a:spcAft>
                  <a:spcPct val="35000"/>
                </a:spcAft>
              </a:pPr>
              <a:r>
                <a:rPr lang="en-US" sz="1400" kern="1200" dirty="0" smtClean="0">
                  <a:effectLst>
                    <a:outerShdw blurRad="38100" dist="38100" dir="2700000" algn="tl">
                      <a:srgbClr val="000000">
                        <a:alpha val="43137"/>
                      </a:srgbClr>
                    </a:outerShdw>
                  </a:effectLst>
                </a:rPr>
                <a:t>In-Person/Virtual Public Workshops)</a:t>
              </a:r>
              <a:endParaRPr lang="en-US" sz="1400" kern="1200" dirty="0">
                <a:effectLst>
                  <a:outerShdw blurRad="38100" dist="38100" dir="2700000" algn="tl">
                    <a:srgbClr val="000000">
                      <a:alpha val="43137"/>
                    </a:srgbClr>
                  </a:outerShdw>
                </a:effectLst>
              </a:endParaRPr>
            </a:p>
          </p:txBody>
        </p:sp>
      </p:grpSp>
      <p:sp>
        <p:nvSpPr>
          <p:cNvPr id="32" name="Freeform 31"/>
          <p:cNvSpPr/>
          <p:nvPr/>
        </p:nvSpPr>
        <p:spPr>
          <a:xfrm>
            <a:off x="3983898" y="822930"/>
            <a:ext cx="1538936" cy="923362"/>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Stakeholder Input </a:t>
            </a:r>
          </a:p>
          <a:p>
            <a:pPr lvl="0" algn="ctr" defTabSz="711200">
              <a:lnSpc>
                <a:spcPct val="90000"/>
              </a:lnSpc>
              <a:spcBef>
                <a:spcPct val="0"/>
              </a:spcBef>
              <a:spcAft>
                <a:spcPct val="35000"/>
              </a:spcAft>
            </a:pPr>
            <a:r>
              <a:rPr lang="en-US" sz="1200" kern="1200" dirty="0" smtClean="0">
                <a:effectLst>
                  <a:outerShdw blurRad="38100" dist="38100" dir="2700000" algn="tl">
                    <a:srgbClr val="000000">
                      <a:alpha val="43137"/>
                    </a:srgbClr>
                  </a:outerShdw>
                </a:effectLst>
              </a:rPr>
              <a:t>(April 11</a:t>
            </a:r>
            <a:r>
              <a:rPr lang="en-US" sz="1200" kern="1200" baseline="30000" dirty="0" smtClean="0">
                <a:effectLst>
                  <a:outerShdw blurRad="38100" dist="38100" dir="2700000" algn="tl">
                    <a:srgbClr val="000000">
                      <a:alpha val="43137"/>
                    </a:srgbClr>
                  </a:outerShdw>
                </a:effectLst>
              </a:rPr>
              <a:t>th</a:t>
            </a:r>
            <a:r>
              <a:rPr lang="en-US" sz="1200" kern="1200" dirty="0" smtClean="0">
                <a:effectLst>
                  <a:outerShdw blurRad="38100" dist="38100" dir="2700000" algn="tl">
                    <a:srgbClr val="000000">
                      <a:alpha val="43137"/>
                    </a:srgbClr>
                  </a:outerShdw>
                </a:effectLst>
              </a:rPr>
              <a:t>, 2024)</a:t>
            </a:r>
            <a:endParaRPr lang="en-US" sz="1200" kern="1200" dirty="0">
              <a:effectLst>
                <a:outerShdw blurRad="38100" dist="38100" dir="2700000" algn="tl">
                  <a:srgbClr val="000000">
                    <a:alpha val="43137"/>
                  </a:srgbClr>
                </a:outerShdw>
              </a:effectLst>
            </a:endParaRPr>
          </a:p>
        </p:txBody>
      </p:sp>
      <p:sp>
        <p:nvSpPr>
          <p:cNvPr id="3" name="TextBox 2"/>
          <p:cNvSpPr txBox="1"/>
          <p:nvPr/>
        </p:nvSpPr>
        <p:spPr>
          <a:xfrm>
            <a:off x="5190937" y="3245827"/>
            <a:ext cx="2078516" cy="261610"/>
          </a:xfrm>
          <a:prstGeom prst="rect">
            <a:avLst/>
          </a:prstGeom>
          <a:noFill/>
        </p:spPr>
        <p:txBody>
          <a:bodyPr wrap="square" rtlCol="0">
            <a:spAutoFit/>
          </a:bodyPr>
          <a:lstStyle>
            <a:defPPr>
              <a:defRPr lang="en-US"/>
            </a:defPPr>
            <a:lvl1pPr algn="ctr">
              <a:defRPr sz="1100"/>
            </a:lvl1pPr>
          </a:lstStyle>
          <a:p>
            <a:r>
              <a:rPr lang="en-US" dirty="0"/>
              <a:t>Using Caltrans Methodology</a:t>
            </a:r>
          </a:p>
        </p:txBody>
      </p:sp>
      <p:sp>
        <p:nvSpPr>
          <p:cNvPr id="33" name="TextBox 32"/>
          <p:cNvSpPr txBox="1"/>
          <p:nvPr/>
        </p:nvSpPr>
        <p:spPr>
          <a:xfrm>
            <a:off x="2847318" y="3229048"/>
            <a:ext cx="1415667" cy="261610"/>
          </a:xfrm>
          <a:prstGeom prst="rect">
            <a:avLst/>
          </a:prstGeom>
          <a:noFill/>
        </p:spPr>
        <p:txBody>
          <a:bodyPr wrap="square" rtlCol="0">
            <a:spAutoFit/>
          </a:bodyPr>
          <a:lstStyle>
            <a:defPPr>
              <a:defRPr lang="en-US"/>
            </a:defPPr>
            <a:lvl1pPr algn="ctr">
              <a:defRPr sz="1100"/>
            </a:lvl1pPr>
          </a:lstStyle>
          <a:p>
            <a:r>
              <a:rPr lang="en-US" dirty="0"/>
              <a:t>All injury collisions</a:t>
            </a:r>
          </a:p>
        </p:txBody>
      </p:sp>
      <p:cxnSp>
        <p:nvCxnSpPr>
          <p:cNvPr id="34" name="Straight Connector 33"/>
          <p:cNvCxnSpPr/>
          <p:nvPr/>
        </p:nvCxnSpPr>
        <p:spPr>
          <a:xfrm>
            <a:off x="5231761" y="4913018"/>
            <a:ext cx="0" cy="617424"/>
          </a:xfrm>
          <a:prstGeom prst="line">
            <a:avLst/>
          </a:prstGeom>
          <a:ln w="38100">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4421469" y="5591776"/>
            <a:ext cx="1538936" cy="923362"/>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Stakeholder Input</a:t>
            </a:r>
          </a:p>
          <a:p>
            <a:pPr lvl="0" algn="ctr" defTabSz="711200">
              <a:lnSpc>
                <a:spcPct val="90000"/>
              </a:lnSpc>
              <a:spcBef>
                <a:spcPct val="0"/>
              </a:spcBef>
              <a:spcAft>
                <a:spcPct val="35000"/>
              </a:spcAft>
            </a:pPr>
            <a:r>
              <a:rPr lang="en-US" sz="1200" dirty="0" smtClean="0">
                <a:effectLst>
                  <a:outerShdw blurRad="38100" dist="38100" dir="2700000" algn="tl">
                    <a:srgbClr val="000000">
                      <a:alpha val="43137"/>
                    </a:srgbClr>
                  </a:outerShdw>
                </a:effectLst>
              </a:rPr>
              <a:t>(June 27</a:t>
            </a:r>
            <a:r>
              <a:rPr lang="en-US" sz="1200" baseline="30000" dirty="0" smtClean="0">
                <a:effectLst>
                  <a:outerShdw blurRad="38100" dist="38100" dir="2700000" algn="tl">
                    <a:srgbClr val="000000">
                      <a:alpha val="43137"/>
                    </a:srgbClr>
                  </a:outerShdw>
                </a:effectLst>
              </a:rPr>
              <a:t>th</a:t>
            </a:r>
            <a:r>
              <a:rPr lang="en-US" sz="1200" dirty="0" smtClean="0">
                <a:effectLst>
                  <a:outerShdw blurRad="38100" dist="38100" dir="2700000" algn="tl">
                    <a:srgbClr val="000000">
                      <a:alpha val="43137"/>
                    </a:srgbClr>
                  </a:outerShdw>
                </a:effectLst>
              </a:rPr>
              <a:t>, 2024)</a:t>
            </a:r>
            <a:endParaRPr lang="en-US" sz="1200" kern="1200" dirty="0">
              <a:effectLst>
                <a:outerShdw blurRad="38100" dist="38100" dir="2700000" algn="tl">
                  <a:srgbClr val="000000">
                    <a:alpha val="43137"/>
                  </a:srgbClr>
                </a:outerShdw>
              </a:effectLst>
            </a:endParaRPr>
          </a:p>
        </p:txBody>
      </p:sp>
      <p:cxnSp>
        <p:nvCxnSpPr>
          <p:cNvPr id="38" name="Straight Connector 37"/>
          <p:cNvCxnSpPr/>
          <p:nvPr/>
        </p:nvCxnSpPr>
        <p:spPr>
          <a:xfrm>
            <a:off x="7550252" y="4914574"/>
            <a:ext cx="0" cy="617424"/>
          </a:xfrm>
          <a:prstGeom prst="line">
            <a:avLst/>
          </a:prstGeom>
          <a:ln w="38100">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6739960" y="5593332"/>
            <a:ext cx="1538936" cy="923362"/>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Stakeholder Input</a:t>
            </a:r>
          </a:p>
          <a:p>
            <a:pPr lvl="0" algn="ctr" defTabSz="711200">
              <a:lnSpc>
                <a:spcPct val="90000"/>
              </a:lnSpc>
              <a:spcBef>
                <a:spcPct val="0"/>
              </a:spcBef>
              <a:spcAft>
                <a:spcPct val="35000"/>
              </a:spcAft>
            </a:pPr>
            <a:r>
              <a:rPr lang="en-US" sz="1600" dirty="0" smtClean="0">
                <a:effectLst>
                  <a:outerShdw blurRad="38100" dist="38100" dir="2700000" algn="tl">
                    <a:srgbClr val="000000">
                      <a:alpha val="43137"/>
                    </a:srgbClr>
                  </a:outerShdw>
                </a:effectLst>
              </a:rPr>
              <a:t>(</a:t>
            </a:r>
            <a:r>
              <a:rPr lang="en-US" sz="1200" dirty="0" smtClean="0">
                <a:effectLst>
                  <a:outerShdw blurRad="38100" dist="38100" dir="2700000" algn="tl">
                    <a:srgbClr val="000000">
                      <a:alpha val="43137"/>
                    </a:srgbClr>
                  </a:outerShdw>
                </a:effectLst>
              </a:rPr>
              <a:t>May 16</a:t>
            </a:r>
            <a:r>
              <a:rPr lang="en-US" sz="1200" baseline="30000" dirty="0" smtClean="0">
                <a:effectLst>
                  <a:outerShdw blurRad="38100" dist="38100" dir="2700000" algn="tl">
                    <a:srgbClr val="000000">
                      <a:alpha val="43137"/>
                    </a:srgbClr>
                  </a:outerShdw>
                </a:effectLst>
              </a:rPr>
              <a:t>th</a:t>
            </a:r>
            <a:r>
              <a:rPr lang="en-US" sz="1200" dirty="0" smtClean="0">
                <a:effectLst>
                  <a:outerShdw blurRad="38100" dist="38100" dir="2700000" algn="tl">
                    <a:srgbClr val="000000">
                      <a:alpha val="43137"/>
                    </a:srgbClr>
                  </a:outerShdw>
                </a:effectLst>
              </a:rPr>
              <a:t>, 2024</a:t>
            </a:r>
            <a:r>
              <a:rPr lang="en-US" sz="1600" b="1" dirty="0" smtClean="0">
                <a:effectLst>
                  <a:outerShdw blurRad="38100" dist="38100" dir="2700000" algn="tl">
                    <a:srgbClr val="000000">
                      <a:alpha val="43137"/>
                    </a:srgbClr>
                  </a:outerShdw>
                </a:effectLst>
              </a:rPr>
              <a:t>)</a:t>
            </a:r>
            <a:endParaRPr lang="en-US" sz="1600" b="1" kern="1200" dirty="0">
              <a:effectLst>
                <a:outerShdw blurRad="38100" dist="38100" dir="2700000" algn="tl">
                  <a:srgbClr val="000000">
                    <a:alpha val="43137"/>
                  </a:srgbClr>
                </a:outerShdw>
              </a:effectLst>
            </a:endParaRPr>
          </a:p>
        </p:txBody>
      </p:sp>
      <p:sp>
        <p:nvSpPr>
          <p:cNvPr id="40" name="TextBox 39"/>
          <p:cNvSpPr txBox="1"/>
          <p:nvPr/>
        </p:nvSpPr>
        <p:spPr>
          <a:xfrm>
            <a:off x="10099564" y="4137969"/>
            <a:ext cx="1832127" cy="938719"/>
          </a:xfrm>
          <a:prstGeom prst="rect">
            <a:avLst/>
          </a:prstGeom>
          <a:noFill/>
        </p:spPr>
        <p:txBody>
          <a:bodyPr wrap="square" rtlCol="0">
            <a:spAutoFit/>
          </a:bodyPr>
          <a:lstStyle>
            <a:defPPr>
              <a:defRPr lang="en-US"/>
            </a:defPPr>
            <a:lvl1pPr>
              <a:defRPr sz="1200"/>
            </a:lvl1pPr>
          </a:lstStyle>
          <a:p>
            <a:pPr algn="ctr"/>
            <a:r>
              <a:rPr lang="en-US" sz="1100" dirty="0" smtClean="0"/>
              <a:t>Present project</a:t>
            </a:r>
            <a:r>
              <a:rPr lang="en-US" sz="1100" dirty="0"/>
              <a:t>, share data, receive feedback and input, and present recommendations and projects </a:t>
            </a:r>
          </a:p>
        </p:txBody>
      </p:sp>
      <p:sp>
        <p:nvSpPr>
          <p:cNvPr id="35" name="Freeform 34"/>
          <p:cNvSpPr/>
          <p:nvPr/>
        </p:nvSpPr>
        <p:spPr>
          <a:xfrm>
            <a:off x="6693647" y="820232"/>
            <a:ext cx="1538936" cy="923362"/>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Public Workshop #1 - Virtual</a:t>
            </a:r>
          </a:p>
          <a:p>
            <a:pPr lvl="0" algn="ctr" defTabSz="711200">
              <a:lnSpc>
                <a:spcPct val="90000"/>
              </a:lnSpc>
              <a:spcBef>
                <a:spcPct val="0"/>
              </a:spcBef>
              <a:spcAft>
                <a:spcPct val="35000"/>
              </a:spcAft>
            </a:pPr>
            <a:r>
              <a:rPr lang="en-US" sz="1200" kern="1200" dirty="0" smtClean="0">
                <a:effectLst>
                  <a:outerShdw blurRad="38100" dist="38100" dir="2700000" algn="tl">
                    <a:srgbClr val="000000">
                      <a:alpha val="43137"/>
                    </a:srgbClr>
                  </a:outerShdw>
                </a:effectLst>
              </a:rPr>
              <a:t>(April </a:t>
            </a:r>
            <a:r>
              <a:rPr lang="en-US" sz="1200" dirty="0" smtClean="0">
                <a:effectLst>
                  <a:outerShdw blurRad="38100" dist="38100" dir="2700000" algn="tl">
                    <a:srgbClr val="000000">
                      <a:alpha val="43137"/>
                    </a:srgbClr>
                  </a:outerShdw>
                </a:effectLst>
              </a:rPr>
              <a:t>25</a:t>
            </a:r>
            <a:r>
              <a:rPr lang="en-US" sz="1200" kern="1200" baseline="30000" dirty="0" smtClean="0">
                <a:effectLst>
                  <a:outerShdw blurRad="38100" dist="38100" dir="2700000" algn="tl">
                    <a:srgbClr val="000000">
                      <a:alpha val="43137"/>
                    </a:srgbClr>
                  </a:outerShdw>
                </a:effectLst>
              </a:rPr>
              <a:t>th</a:t>
            </a:r>
            <a:r>
              <a:rPr lang="en-US" sz="1200" kern="1200" dirty="0" smtClean="0">
                <a:effectLst>
                  <a:outerShdw blurRad="38100" dist="38100" dir="2700000" algn="tl">
                    <a:srgbClr val="000000">
                      <a:alpha val="43137"/>
                    </a:srgbClr>
                  </a:outerShdw>
                </a:effectLst>
              </a:rPr>
              <a:t>, 2024)</a:t>
            </a:r>
            <a:endParaRPr lang="en-US" sz="1200" kern="1200" dirty="0">
              <a:effectLst>
                <a:outerShdw blurRad="38100" dist="38100" dir="2700000" algn="tl">
                  <a:srgbClr val="000000">
                    <a:alpha val="43137"/>
                  </a:srgbClr>
                </a:outerShdw>
              </a:effectLst>
            </a:endParaRPr>
          </a:p>
        </p:txBody>
      </p:sp>
      <p:cxnSp>
        <p:nvCxnSpPr>
          <p:cNvPr id="36" name="Straight Connector 35"/>
          <p:cNvCxnSpPr/>
          <p:nvPr/>
        </p:nvCxnSpPr>
        <p:spPr>
          <a:xfrm flipV="1">
            <a:off x="7463115" y="1816121"/>
            <a:ext cx="0" cy="692070"/>
          </a:xfrm>
          <a:prstGeom prst="line">
            <a:avLst/>
          </a:prstGeom>
          <a:ln w="38100">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2623426" y="5584198"/>
            <a:ext cx="1538936" cy="923362"/>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Public Workshop #5 - Virtual</a:t>
            </a:r>
          </a:p>
          <a:p>
            <a:pPr lvl="0" algn="ctr" defTabSz="711200">
              <a:lnSpc>
                <a:spcPct val="90000"/>
              </a:lnSpc>
              <a:spcBef>
                <a:spcPct val="0"/>
              </a:spcBef>
              <a:spcAft>
                <a:spcPct val="35000"/>
              </a:spcAft>
            </a:pPr>
            <a:r>
              <a:rPr lang="en-US" sz="1200" kern="1200" dirty="0" smtClean="0">
                <a:effectLst>
                  <a:outerShdw blurRad="38100" dist="38100" dir="2700000" algn="tl">
                    <a:srgbClr val="000000">
                      <a:alpha val="43137"/>
                    </a:srgbClr>
                  </a:outerShdw>
                </a:effectLst>
              </a:rPr>
              <a:t>(June 27</a:t>
            </a:r>
            <a:r>
              <a:rPr lang="en-US" sz="1200" kern="1200" baseline="30000" dirty="0" smtClean="0">
                <a:effectLst>
                  <a:outerShdw blurRad="38100" dist="38100" dir="2700000" algn="tl">
                    <a:srgbClr val="000000">
                      <a:alpha val="43137"/>
                    </a:srgbClr>
                  </a:outerShdw>
                </a:effectLst>
              </a:rPr>
              <a:t>th</a:t>
            </a:r>
            <a:r>
              <a:rPr lang="en-US" sz="1200" kern="1200" dirty="0" smtClean="0">
                <a:effectLst>
                  <a:outerShdw blurRad="38100" dist="38100" dir="2700000" algn="tl">
                    <a:srgbClr val="000000">
                      <a:alpha val="43137"/>
                    </a:srgbClr>
                  </a:outerShdw>
                </a:effectLst>
              </a:rPr>
              <a:t>, 2024)</a:t>
            </a:r>
            <a:endParaRPr lang="en-US" sz="1200" kern="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087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ndocino County, Northern California Travel Guide"/>
          <p:cNvPicPr>
            <a:picLocks noChangeAspect="1" noChangeArrowheads="1"/>
          </p:cNvPicPr>
          <p:nvPr/>
        </p:nvPicPr>
        <p:blipFill rotWithShape="1">
          <a:blip r:embed="rId3">
            <a:extLst>
              <a:ext uri="{28A0092B-C50C-407E-A947-70E740481C1C}">
                <a14:useLocalDpi xmlns:a14="http://schemas.microsoft.com/office/drawing/2010/main" val="0"/>
              </a:ext>
            </a:extLst>
          </a:blip>
          <a:srcRect r="-186" b="16045"/>
          <a:stretch/>
        </p:blipFill>
        <p:spPr bwMode="auto">
          <a:xfrm>
            <a:off x="-8878" y="0"/>
            <a:ext cx="1221474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955005"/>
            <a:ext cx="12192000" cy="3355378"/>
          </a:xfrm>
          <a:prstGeom prst="rect">
            <a:avLst/>
          </a:prstGeom>
          <a:solidFill>
            <a:schemeClr val="accent4">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0" y="1969477"/>
            <a:ext cx="12165357" cy="33186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0" kern="1200">
                <a:solidFill>
                  <a:srgbClr val="236621"/>
                </a:solidFill>
                <a:latin typeface="Lato" panose="020F0502020204030203" pitchFamily="34" charset="0"/>
                <a:ea typeface="+mj-ea"/>
                <a:cs typeface="+mj-cs"/>
              </a:defRPr>
            </a:lvl1pPr>
          </a:lstStyle>
          <a:p>
            <a:r>
              <a:rPr lang="en-US" b="1" dirty="0" smtClean="0">
                <a:solidFill>
                  <a:schemeClr val="bg1"/>
                </a:solidFill>
                <a:latin typeface="+mn-lt"/>
              </a:rPr>
              <a:t>Community Outreach</a:t>
            </a:r>
            <a:endParaRPr lang="en-US" b="1" dirty="0">
              <a:solidFill>
                <a:schemeClr val="bg1"/>
              </a:solidFill>
              <a:latin typeface="+mn-lt"/>
            </a:endParaRPr>
          </a:p>
        </p:txBody>
      </p:sp>
      <p:sp>
        <p:nvSpPr>
          <p:cNvPr id="3" name="Slide Number Placeholder 2"/>
          <p:cNvSpPr>
            <a:spLocks noGrp="1"/>
          </p:cNvSpPr>
          <p:nvPr>
            <p:ph type="sldNum" sz="quarter" idx="12"/>
          </p:nvPr>
        </p:nvSpPr>
        <p:spPr/>
        <p:txBody>
          <a:bodyPr/>
          <a:lstStyle/>
          <a:p>
            <a:fld id="{0184A79C-86BA-4374-9AE3-3A0010382100}" type="slidenum">
              <a:rPr lang="en-US" smtClean="0"/>
              <a:t>6</a:t>
            </a:fld>
            <a:endParaRPr lang="en-US"/>
          </a:p>
        </p:txBody>
      </p:sp>
    </p:spTree>
    <p:extLst>
      <p:ext uri="{BB962C8B-B14F-4D97-AF65-F5344CB8AC3E}">
        <p14:creationId xmlns:p14="http://schemas.microsoft.com/office/powerpoint/2010/main" val="1942841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C27-2621-4B47-A5AE-B25B00476460}"/>
              </a:ext>
            </a:extLst>
          </p:cNvPr>
          <p:cNvSpPr>
            <a:spLocks noGrp="1"/>
          </p:cNvSpPr>
          <p:nvPr>
            <p:ph type="title"/>
          </p:nvPr>
        </p:nvSpPr>
        <p:spPr>
          <a:xfrm>
            <a:off x="238696" y="-32510"/>
            <a:ext cx="10515600" cy="1325563"/>
          </a:xfrm>
        </p:spPr>
        <p:txBody>
          <a:bodyPr>
            <a:normAutofit/>
          </a:bodyPr>
          <a:lstStyle/>
          <a:p>
            <a:r>
              <a:rPr lang="en-US" dirty="0" smtClean="0">
                <a:solidFill>
                  <a:srgbClr val="FFC000"/>
                </a:solidFill>
              </a:rPr>
              <a:t>Project Webpage</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7</a:t>
            </a:fld>
            <a:endParaRPr lang="en-US" dirty="0">
              <a:solidFill>
                <a:prstClr val="black">
                  <a:tint val="75000"/>
                </a:prstClr>
              </a:solidFill>
            </a:endParaRPr>
          </a:p>
        </p:txBody>
      </p:sp>
      <p:sp>
        <p:nvSpPr>
          <p:cNvPr id="7" name="Rectangle 6"/>
          <p:cNvSpPr/>
          <p:nvPr/>
        </p:nvSpPr>
        <p:spPr>
          <a:xfrm>
            <a:off x="4014686" y="5723915"/>
            <a:ext cx="4546181" cy="400110"/>
          </a:xfrm>
          <a:prstGeom prst="rect">
            <a:avLst/>
          </a:prstGeom>
        </p:spPr>
        <p:txBody>
          <a:bodyPr wrap="none">
            <a:spAutoFit/>
          </a:bodyPr>
          <a:lstStyle/>
          <a:p>
            <a:r>
              <a:rPr lang="en-US" sz="2000" dirty="0">
                <a:hlinkClick r:id="rId2"/>
              </a:rPr>
              <a:t>https://www.mendoroadsafetyplan.com</a:t>
            </a:r>
            <a:r>
              <a:rPr lang="en-US" sz="2000" dirty="0" smtClean="0">
                <a:hlinkClick r:id="rId2"/>
              </a:rPr>
              <a:t>/</a:t>
            </a:r>
            <a:r>
              <a:rPr lang="en-US" sz="2000" dirty="0" smtClean="0"/>
              <a:t> </a:t>
            </a:r>
            <a:endParaRPr lang="en-US" sz="2000" dirty="0"/>
          </a:p>
        </p:txBody>
      </p:sp>
      <p:pic>
        <p:nvPicPr>
          <p:cNvPr id="3" name="Picture 2"/>
          <p:cNvPicPr>
            <a:picLocks noChangeAspect="1"/>
          </p:cNvPicPr>
          <p:nvPr/>
        </p:nvPicPr>
        <p:blipFill>
          <a:blip r:embed="rId3"/>
          <a:stretch>
            <a:fillRect/>
          </a:stretch>
        </p:blipFill>
        <p:spPr>
          <a:xfrm>
            <a:off x="238696" y="1117218"/>
            <a:ext cx="11513142" cy="4635738"/>
          </a:xfrm>
          <a:prstGeom prst="rect">
            <a:avLst/>
          </a:prstGeom>
        </p:spPr>
      </p:pic>
    </p:spTree>
    <p:extLst>
      <p:ext uri="{BB962C8B-B14F-4D97-AF65-F5344CB8AC3E}">
        <p14:creationId xmlns:p14="http://schemas.microsoft.com/office/powerpoint/2010/main" val="3489665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346" y="-162732"/>
            <a:ext cx="10515600" cy="1325563"/>
          </a:xfrm>
        </p:spPr>
        <p:txBody>
          <a:bodyPr/>
          <a:lstStyle/>
          <a:p>
            <a:r>
              <a:rPr lang="en-US" dirty="0" smtClean="0">
                <a:solidFill>
                  <a:srgbClr val="FFC000"/>
                </a:solidFill>
              </a:rPr>
              <a:t>Interactive Map Input component</a:t>
            </a:r>
            <a:endParaRPr lang="en-US" dirty="0">
              <a:solidFill>
                <a:srgbClr val="FFC000"/>
              </a:solidFill>
            </a:endParaRPr>
          </a:p>
        </p:txBody>
      </p:sp>
      <p:graphicFrame>
        <p:nvGraphicFramePr>
          <p:cNvPr id="6" name="Diagram 5"/>
          <p:cNvGraphicFramePr/>
          <p:nvPr>
            <p:extLst>
              <p:ext uri="{D42A27DB-BD31-4B8C-83A1-F6EECF244321}">
                <p14:modId xmlns:p14="http://schemas.microsoft.com/office/powerpoint/2010/main" val="2128738816"/>
              </p:ext>
            </p:extLst>
          </p:nvPr>
        </p:nvGraphicFramePr>
        <p:xfrm>
          <a:off x="6794619" y="3965219"/>
          <a:ext cx="4693085" cy="2391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8</a:t>
            </a:fld>
            <a:endParaRPr lang="en-US">
              <a:solidFill>
                <a:prstClr val="black">
                  <a:tint val="75000"/>
                </a:prstClr>
              </a:solidFill>
            </a:endParaRPr>
          </a:p>
        </p:txBody>
      </p:sp>
      <p:pic>
        <p:nvPicPr>
          <p:cNvPr id="5" name="Picture 4"/>
          <p:cNvPicPr>
            <a:picLocks noChangeAspect="1"/>
          </p:cNvPicPr>
          <p:nvPr/>
        </p:nvPicPr>
        <p:blipFill>
          <a:blip r:embed="rId8"/>
          <a:stretch>
            <a:fillRect/>
          </a:stretch>
        </p:blipFill>
        <p:spPr>
          <a:xfrm>
            <a:off x="6189867" y="756138"/>
            <a:ext cx="5625696" cy="3138854"/>
          </a:xfrm>
          <a:prstGeom prst="rect">
            <a:avLst/>
          </a:prstGeom>
        </p:spPr>
      </p:pic>
      <p:pic>
        <p:nvPicPr>
          <p:cNvPr id="7" name="Picture 6"/>
          <p:cNvPicPr>
            <a:picLocks noChangeAspect="1"/>
          </p:cNvPicPr>
          <p:nvPr/>
        </p:nvPicPr>
        <p:blipFill>
          <a:blip r:embed="rId9"/>
          <a:stretch>
            <a:fillRect/>
          </a:stretch>
        </p:blipFill>
        <p:spPr>
          <a:xfrm>
            <a:off x="400171" y="1069385"/>
            <a:ext cx="5486458" cy="202824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0"/>
          <a:stretch>
            <a:fillRect/>
          </a:stretch>
        </p:blipFill>
        <p:spPr>
          <a:xfrm>
            <a:off x="400171" y="3193326"/>
            <a:ext cx="5486458" cy="31951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831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noGrp="1"/>
          </p:cNvSpPr>
          <p:nvPr>
            <p:ph type="title"/>
          </p:nvPr>
        </p:nvSpPr>
        <p:spPr>
          <a:xfrm>
            <a:off x="378049" y="-96520"/>
            <a:ext cx="8351931" cy="1325563"/>
          </a:xfrm>
        </p:spPr>
        <p:txBody>
          <a:bodyPr vert="horz" lIns="91440" tIns="45720" rIns="91440" bIns="45720" rtlCol="0" anchor="ctr">
            <a:normAutofit/>
          </a:bodyPr>
          <a:lstStyle/>
          <a:p>
            <a:r>
              <a:rPr lang="en-US" dirty="0" smtClean="0">
                <a:solidFill>
                  <a:srgbClr val="FFC000"/>
                </a:solidFill>
                <a:latin typeface="+mn-lt"/>
              </a:rPr>
              <a:t>Map Input Comments</a:t>
            </a:r>
            <a:endParaRPr lang="en-US" dirty="0">
              <a:solidFill>
                <a:srgbClr val="FFC000"/>
              </a:solidFill>
              <a:latin typeface="+mn-lt"/>
            </a:endParaRPr>
          </a:p>
        </p:txBody>
      </p:sp>
      <p:sp>
        <p:nvSpPr>
          <p:cNvPr id="6" name="TextBox 5"/>
          <p:cNvSpPr txBox="1"/>
          <p:nvPr/>
        </p:nvSpPr>
        <p:spPr>
          <a:xfrm>
            <a:off x="1771456" y="5928183"/>
            <a:ext cx="5294046" cy="369332"/>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latin typeface="Segoe UI" panose="020B0502040204020203" pitchFamily="34" charset="0"/>
                <a:cs typeface="Segoe UI" panose="020B0502040204020203" pitchFamily="34" charset="0"/>
              </a:rPr>
              <a:t>41 responses  </a:t>
            </a:r>
            <a:endParaRPr lang="en-US" dirty="0">
              <a:latin typeface="Segoe UI" panose="020B0502040204020203" pitchFamily="34" charset="0"/>
              <a:cs typeface="Segoe UI" panose="020B0502040204020203" pitchFamily="34" charset="0"/>
            </a:endParaRPr>
          </a:p>
        </p:txBody>
      </p:sp>
      <p:sp>
        <p:nvSpPr>
          <p:cNvPr id="7" name="TextBox 6"/>
          <p:cNvSpPr txBox="1"/>
          <p:nvPr/>
        </p:nvSpPr>
        <p:spPr>
          <a:xfrm>
            <a:off x="5991864" y="5907686"/>
            <a:ext cx="6017471"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Speeding and Pedestrian Safety were the most commented concerns</a:t>
            </a:r>
          </a:p>
          <a:p>
            <a:endParaRPr lang="en-US" sz="1600" dirty="0">
              <a:solidFill>
                <a:srgbClr val="276624"/>
              </a:solidFill>
            </a:endParaRPr>
          </a:p>
        </p:txBody>
      </p:sp>
      <p:pic>
        <p:nvPicPr>
          <p:cNvPr id="2" name="Picture 1"/>
          <p:cNvPicPr>
            <a:picLocks noChangeAspect="1"/>
          </p:cNvPicPr>
          <p:nvPr/>
        </p:nvPicPr>
        <p:blipFill>
          <a:blip r:embed="rId2"/>
          <a:stretch>
            <a:fillRect/>
          </a:stretch>
        </p:blipFill>
        <p:spPr>
          <a:xfrm>
            <a:off x="1717040" y="1043075"/>
            <a:ext cx="4077435" cy="4806788"/>
          </a:xfrm>
          <a:prstGeom prst="rect">
            <a:avLst/>
          </a:prstGeom>
        </p:spPr>
      </p:pic>
      <p:pic>
        <p:nvPicPr>
          <p:cNvPr id="3" name="Picture 2"/>
          <p:cNvPicPr>
            <a:picLocks noChangeAspect="1"/>
          </p:cNvPicPr>
          <p:nvPr/>
        </p:nvPicPr>
        <p:blipFill>
          <a:blip r:embed="rId3"/>
          <a:stretch>
            <a:fillRect/>
          </a:stretch>
        </p:blipFill>
        <p:spPr>
          <a:xfrm>
            <a:off x="6104499" y="1043075"/>
            <a:ext cx="4111381" cy="4811787"/>
          </a:xfrm>
          <a:prstGeom prst="rect">
            <a:avLst/>
          </a:prstGeom>
        </p:spPr>
      </p:pic>
    </p:spTree>
    <p:extLst>
      <p:ext uri="{BB962C8B-B14F-4D97-AF65-F5344CB8AC3E}">
        <p14:creationId xmlns:p14="http://schemas.microsoft.com/office/powerpoint/2010/main" val="3729459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8028</TotalTime>
  <Words>4533</Words>
  <Application>Microsoft Office PowerPoint</Application>
  <PresentationFormat>Widescreen</PresentationFormat>
  <Paragraphs>1270</Paragraphs>
  <Slides>41</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Arial</vt:lpstr>
      <vt:lpstr>Calibri</vt:lpstr>
      <vt:lpstr>Calibri Light</vt:lpstr>
      <vt:lpstr>Lato</vt:lpstr>
      <vt:lpstr>Segoe UI</vt:lpstr>
      <vt:lpstr>Segoe UI Symbol</vt:lpstr>
      <vt:lpstr>Times New Roman</vt:lpstr>
      <vt:lpstr>Office Theme</vt:lpstr>
      <vt:lpstr>1_Office Theme</vt:lpstr>
      <vt:lpstr>PowerPoint Presentation</vt:lpstr>
      <vt:lpstr>Agenda</vt:lpstr>
      <vt:lpstr>What is a Local Road Safety/Action Plan (LRS/AP)?</vt:lpstr>
      <vt:lpstr>Goals of LRS/AP</vt:lpstr>
      <vt:lpstr>LRS/AP Process </vt:lpstr>
      <vt:lpstr>PowerPoint Presentation</vt:lpstr>
      <vt:lpstr>Project Webpage</vt:lpstr>
      <vt:lpstr>Interactive Map Input component</vt:lpstr>
      <vt:lpstr>Map Input Comments</vt:lpstr>
      <vt:lpstr>Map Input Comments</vt:lpstr>
      <vt:lpstr>Additional Community Comments</vt:lpstr>
      <vt:lpstr>Countermeasures- Signalized Intersection Improvements  </vt:lpstr>
      <vt:lpstr>Countermeasures- Non-Signalized Intersections </vt:lpstr>
      <vt:lpstr>Countermeasures- Roadway Segment Improvements  </vt:lpstr>
      <vt:lpstr>Countermeasures- Roadway Segment Improvements  </vt:lpstr>
      <vt:lpstr>PowerPoint Presentation</vt:lpstr>
      <vt:lpstr>Collision Analysis Findings- Mendocino  County</vt:lpstr>
      <vt:lpstr>High Injury Network- Mendocino County</vt:lpstr>
      <vt:lpstr>Safety Projects- Mendocino County </vt:lpstr>
      <vt:lpstr>Safety Projects- Mendocino County</vt:lpstr>
      <vt:lpstr>Safety Projects- Mendocino County</vt:lpstr>
      <vt:lpstr>Collision Analysis Findings- Fort Bragg </vt:lpstr>
      <vt:lpstr>High Injury Network- Fort Bragg</vt:lpstr>
      <vt:lpstr>Safety Projects-Fort Bragg</vt:lpstr>
      <vt:lpstr>Safety Projects-Fort Bragg</vt:lpstr>
      <vt:lpstr>Safety Projects-Fort Bragg</vt:lpstr>
      <vt:lpstr>Safety Projects-Fort Bragg</vt:lpstr>
      <vt:lpstr>Collision Analysis Findings- Ukiah </vt:lpstr>
      <vt:lpstr>High Injury Network- Ukiah</vt:lpstr>
      <vt:lpstr>Safety Projects-Ukiah </vt:lpstr>
      <vt:lpstr>Safety Projects-Ukiah </vt:lpstr>
      <vt:lpstr>Collision Analysis Findings- Willits </vt:lpstr>
      <vt:lpstr>High Injury Network- Willits</vt:lpstr>
      <vt:lpstr>Safety Projects - Willits</vt:lpstr>
      <vt:lpstr>Safety Projects - Willits</vt:lpstr>
      <vt:lpstr>Non Engineering Strategies </vt:lpstr>
      <vt:lpstr>Next Steps</vt:lpstr>
      <vt:lpstr>PowerPoint Presentation</vt:lpstr>
      <vt:lpstr>PowerPoint Presentation</vt:lpstr>
      <vt:lpstr>Data Collection </vt:lpstr>
      <vt:lpstr>Equivalent Property Damage Only (EPDO) Score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Ruta Jariwala</dc:creator>
  <cp:lastModifiedBy>Himangi Mutha </cp:lastModifiedBy>
  <cp:revision>1255</cp:revision>
  <cp:lastPrinted>2024-05-18T00:37:44Z</cp:lastPrinted>
  <dcterms:modified xsi:type="dcterms:W3CDTF">2024-07-01T10:23:07Z</dcterms:modified>
</cp:coreProperties>
</file>